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8"/>
  </p:notesMasterIdLst>
  <p:handoutMasterIdLst>
    <p:handoutMasterId r:id="rId19"/>
  </p:handoutMasterIdLst>
  <p:sldIdLst>
    <p:sldId id="257" r:id="rId2"/>
    <p:sldId id="329" r:id="rId3"/>
    <p:sldId id="399" r:id="rId4"/>
    <p:sldId id="384" r:id="rId5"/>
    <p:sldId id="387" r:id="rId6"/>
    <p:sldId id="401" r:id="rId7"/>
    <p:sldId id="395" r:id="rId8"/>
    <p:sldId id="394" r:id="rId9"/>
    <p:sldId id="396" r:id="rId10"/>
    <p:sldId id="397" r:id="rId11"/>
    <p:sldId id="400" r:id="rId12"/>
    <p:sldId id="403" r:id="rId13"/>
    <p:sldId id="402" r:id="rId14"/>
    <p:sldId id="374" r:id="rId15"/>
    <p:sldId id="385" r:id="rId16"/>
    <p:sldId id="343"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pitchFamily="3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6" charset="-128"/>
        <a:cs typeface="+mn-cs"/>
      </a:defRPr>
    </a:lvl5pPr>
    <a:lvl6pPr marL="2286000" algn="l" defTabSz="914400" rtl="0" eaLnBrk="1" latinLnBrk="0" hangingPunct="1">
      <a:defRPr kern="1200">
        <a:solidFill>
          <a:schemeClr val="tx1"/>
        </a:solidFill>
        <a:latin typeface="Arial" charset="0"/>
        <a:ea typeface="ＭＳ Ｐゴシック" pitchFamily="36" charset="-128"/>
        <a:cs typeface="+mn-cs"/>
      </a:defRPr>
    </a:lvl6pPr>
    <a:lvl7pPr marL="2743200" algn="l" defTabSz="914400" rtl="0" eaLnBrk="1" latinLnBrk="0" hangingPunct="1">
      <a:defRPr kern="1200">
        <a:solidFill>
          <a:schemeClr val="tx1"/>
        </a:solidFill>
        <a:latin typeface="Arial" charset="0"/>
        <a:ea typeface="ＭＳ Ｐゴシック" pitchFamily="36" charset="-128"/>
        <a:cs typeface="+mn-cs"/>
      </a:defRPr>
    </a:lvl7pPr>
    <a:lvl8pPr marL="3200400" algn="l" defTabSz="914400" rtl="0" eaLnBrk="1" latinLnBrk="0" hangingPunct="1">
      <a:defRPr kern="1200">
        <a:solidFill>
          <a:schemeClr val="tx1"/>
        </a:solidFill>
        <a:latin typeface="Arial" charset="0"/>
        <a:ea typeface="ＭＳ Ｐゴシック" pitchFamily="36" charset="-128"/>
        <a:cs typeface="+mn-cs"/>
      </a:defRPr>
    </a:lvl8pPr>
    <a:lvl9pPr marL="3657600" algn="l" defTabSz="914400" rtl="0" eaLnBrk="1" latinLnBrk="0" hangingPunct="1">
      <a:defRPr kern="1200">
        <a:solidFill>
          <a:schemeClr val="tx1"/>
        </a:solidFill>
        <a:latin typeface="Arial" charset="0"/>
        <a:ea typeface="ＭＳ Ｐゴシック" pitchFamily="3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067"/>
    <a:srgbClr val="2D5A9B"/>
    <a:srgbClr val="6D0700"/>
    <a:srgbClr val="565656"/>
    <a:srgbClr val="6F6F6F"/>
    <a:srgbClr val="4343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160" autoAdjust="0"/>
    <p:restoredTop sz="64686" autoAdjust="0"/>
  </p:normalViewPr>
  <p:slideViewPr>
    <p:cSldViewPr>
      <p:cViewPr>
        <p:scale>
          <a:sx n="70" d="100"/>
          <a:sy n="70" d="100"/>
        </p:scale>
        <p:origin x="-6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806"/>
    </p:cViewPr>
  </p:sorterViewPr>
  <p:notesViewPr>
    <p:cSldViewPr>
      <p:cViewPr varScale="1">
        <p:scale>
          <a:sx n="84" d="100"/>
          <a:sy n="84" d="100"/>
        </p:scale>
        <p:origin x="-3768"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lvl1pPr>
              <a:defRPr sz="1200"/>
            </a:lvl1pPr>
          </a:lstStyle>
          <a:p>
            <a:pPr>
              <a:defRPr/>
            </a:pPr>
            <a:endParaRPr lang="en-US"/>
          </a:p>
        </p:txBody>
      </p:sp>
      <p:sp>
        <p:nvSpPr>
          <p:cNvPr id="14131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lvl1pPr algn="r">
              <a:defRPr sz="1200" dirty="0" smtClean="0"/>
            </a:lvl1pPr>
          </a:lstStyle>
          <a:p>
            <a:pPr>
              <a:defRPr/>
            </a:pPr>
            <a:r>
              <a:rPr lang="en-US"/>
              <a:t>3/12/2013</a:t>
            </a:r>
          </a:p>
        </p:txBody>
      </p:sp>
      <p:sp>
        <p:nvSpPr>
          <p:cNvPr id="14131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6639" tIns="48320" rIns="96639" bIns="48320" numCol="1" anchor="b" anchorCtr="0" compatLnSpc="1">
            <a:prstTxWarp prst="textNoShape">
              <a:avLst/>
            </a:prstTxWarp>
          </a:bodyPr>
          <a:lstStyle>
            <a:lvl1pPr>
              <a:defRPr sz="1200"/>
            </a:lvl1pPr>
          </a:lstStyle>
          <a:p>
            <a:pPr>
              <a:defRPr/>
            </a:pPr>
            <a:endParaRPr lang="en-US"/>
          </a:p>
        </p:txBody>
      </p:sp>
      <p:sp>
        <p:nvSpPr>
          <p:cNvPr id="14131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6639" tIns="48320" rIns="96639" bIns="48320" numCol="1" anchor="b" anchorCtr="0" compatLnSpc="1">
            <a:prstTxWarp prst="textNoShape">
              <a:avLst/>
            </a:prstTxWarp>
          </a:bodyPr>
          <a:lstStyle>
            <a:lvl1pPr algn="r">
              <a:defRPr sz="1200"/>
            </a:lvl1pPr>
          </a:lstStyle>
          <a:p>
            <a:pPr>
              <a:defRPr/>
            </a:pPr>
            <a:fld id="{E4FB2487-BF5B-4803-A919-3031DF46CB7A}" type="slidenum">
              <a:rPr lang="en-US"/>
              <a:pPr>
                <a:defRPr/>
              </a:pPr>
              <a:t>‹#›</a:t>
            </a:fld>
            <a:endParaRPr lang="en-US" dirty="0"/>
          </a:p>
        </p:txBody>
      </p:sp>
    </p:spTree>
    <p:extLst>
      <p:ext uri="{BB962C8B-B14F-4D97-AF65-F5344CB8AC3E}">
        <p14:creationId xmlns:p14="http://schemas.microsoft.com/office/powerpoint/2010/main" xmlns="" val="3871434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39" tIns="48320" rIns="96639" bIns="48320" numCol="1" anchor="t" anchorCtr="0" compatLnSpc="1">
            <a:prstTxWarp prst="textNoShape">
              <a:avLst/>
            </a:prstTxWarp>
          </a:bodyPr>
          <a:lstStyle>
            <a:lvl1pPr>
              <a:defRPr sz="1200">
                <a:latin typeface="Calibri" pitchFamily="-112"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39" tIns="48320" rIns="96639" bIns="48320" numCol="1" anchor="t" anchorCtr="0" compatLnSpc="1">
            <a:prstTxWarp prst="textNoShape">
              <a:avLst/>
            </a:prstTxWarp>
          </a:bodyPr>
          <a:lstStyle>
            <a:lvl1pPr algn="r">
              <a:defRPr sz="1200">
                <a:latin typeface="Calibri" pitchFamily="-112" charset="0"/>
              </a:defRPr>
            </a:lvl1pPr>
          </a:lstStyle>
          <a:p>
            <a:pPr>
              <a:defRPr/>
            </a:pPr>
            <a:fld id="{2DF77183-0490-455D-96F1-D974496EF046}" type="datetime1">
              <a:rPr lang="en-US"/>
              <a:pPr>
                <a:defRPr/>
              </a:pPr>
              <a:t>5/9/2013</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wrap="square" lIns="96639" tIns="48320" rIns="96639" bIns="483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39" tIns="48320" rIns="96639" bIns="48320" numCol="1" anchor="t" anchorCtr="0" compatLnSpc="1">
            <a:prstTxWarp prst="textNoShape">
              <a:avLst/>
            </a:prstTxWarp>
            <a:normAutofit/>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39" tIns="48320" rIns="96639" bIns="48320" numCol="1" anchor="b" anchorCtr="0" compatLnSpc="1">
            <a:prstTxWarp prst="textNoShape">
              <a:avLst/>
            </a:prstTxWarp>
          </a:bodyPr>
          <a:lstStyle>
            <a:lvl1pPr>
              <a:defRPr sz="1200">
                <a:latin typeface="Calibri" pitchFamily="-112"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39" tIns="48320" rIns="96639" bIns="48320" numCol="1" anchor="b" anchorCtr="0" compatLnSpc="1">
            <a:prstTxWarp prst="textNoShape">
              <a:avLst/>
            </a:prstTxWarp>
          </a:bodyPr>
          <a:lstStyle>
            <a:lvl1pPr algn="r">
              <a:defRPr sz="1200">
                <a:latin typeface="Calibri" pitchFamily="-112" charset="0"/>
              </a:defRPr>
            </a:lvl1pPr>
          </a:lstStyle>
          <a:p>
            <a:pPr>
              <a:defRPr/>
            </a:pPr>
            <a:fld id="{A963C672-E854-4FF8-9FA6-6C3C495D7979}" type="slidenum">
              <a:rPr lang="en-US"/>
              <a:pPr>
                <a:defRPr/>
              </a:pPr>
              <a:t>‹#›</a:t>
            </a:fld>
            <a:endParaRPr lang="en-US" dirty="0"/>
          </a:p>
        </p:txBody>
      </p:sp>
    </p:spTree>
    <p:extLst>
      <p:ext uri="{BB962C8B-B14F-4D97-AF65-F5344CB8AC3E}">
        <p14:creationId xmlns:p14="http://schemas.microsoft.com/office/powerpoint/2010/main" xmlns="" val="1625135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6" charset="-128"/>
        <a:cs typeface="+mn-cs"/>
      </a:defRPr>
    </a:lvl1pPr>
    <a:lvl2pPr marL="742950" indent="-285750" algn="l" rtl="0" eaLnBrk="0" fontAlgn="base" hangingPunct="0">
      <a:spcBef>
        <a:spcPct val="30000"/>
      </a:spcBef>
      <a:spcAft>
        <a:spcPct val="0"/>
      </a:spcAft>
      <a:defRPr sz="1200" kern="1200">
        <a:solidFill>
          <a:schemeClr val="tx1"/>
        </a:solidFill>
        <a:latin typeface="+mn-lt"/>
        <a:ea typeface="ＭＳ Ｐゴシック" pitchFamily="36"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pitchFamily="36"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pitchFamily="36"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pitchFamily="3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6" charset="-128"/>
              </a:defRPr>
            </a:lvl1pPr>
            <a:lvl2pPr marL="742950" indent="-285750" eaLnBrk="0" hangingPunct="0">
              <a:defRPr>
                <a:solidFill>
                  <a:schemeClr val="tx1"/>
                </a:solidFill>
                <a:latin typeface="Arial" charset="0"/>
                <a:ea typeface="ＭＳ Ｐゴシック" pitchFamily="36" charset="-128"/>
              </a:defRPr>
            </a:lvl2pPr>
            <a:lvl3pPr marL="1143000" indent="-228600" eaLnBrk="0" hangingPunct="0">
              <a:defRPr>
                <a:solidFill>
                  <a:schemeClr val="tx1"/>
                </a:solidFill>
                <a:latin typeface="Arial" charset="0"/>
                <a:ea typeface="ＭＳ Ｐゴシック" pitchFamily="36" charset="-128"/>
              </a:defRPr>
            </a:lvl3pPr>
            <a:lvl4pPr marL="1600200" indent="-228600" eaLnBrk="0" hangingPunct="0">
              <a:defRPr>
                <a:solidFill>
                  <a:schemeClr val="tx1"/>
                </a:solidFill>
                <a:latin typeface="Arial" charset="0"/>
                <a:ea typeface="ＭＳ Ｐゴシック" pitchFamily="36" charset="-128"/>
              </a:defRPr>
            </a:lvl4pPr>
            <a:lvl5pPr marL="2057400" indent="-228600" eaLnBrk="0" hangingPunct="0">
              <a:defRPr>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6" charset="-128"/>
              </a:defRPr>
            </a:lvl9pPr>
          </a:lstStyle>
          <a:p>
            <a:fld id="{5127C2CA-83B3-41D3-897C-261C41096D6D}" type="slidenum">
              <a:rPr lang="en-US" b="1" smtClean="0">
                <a:solidFill>
                  <a:srgbClr val="000000"/>
                </a:solidFill>
                <a:latin typeface="Times" pitchFamily="-112" charset="0"/>
              </a:rPr>
              <a:pPr/>
              <a:t>1</a:t>
            </a:fld>
            <a:endParaRPr lang="en-US" b="1" smtClean="0">
              <a:solidFill>
                <a:srgbClr val="000000"/>
              </a:solidFill>
              <a:latin typeface="Times" pitchFamily="-112"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smtClean="0"/>
              <a:t>Welcome- This Webinar was</a:t>
            </a:r>
            <a:r>
              <a:rPr lang="en-US" baseline="0" dirty="0" smtClean="0"/>
              <a:t> created i</a:t>
            </a:r>
            <a:r>
              <a:rPr lang="en-US" dirty="0" smtClean="0"/>
              <a:t>n partnership with the</a:t>
            </a:r>
            <a:r>
              <a:rPr lang="en-US" baseline="0" dirty="0" smtClean="0"/>
              <a:t> BPAA Diversity and Inclusion committee and Bowling University as part of our continuing webinar series. We are happy to present to you Growing Revenue, Community Partnerships and Staff Morale. (The value of Community Bonding).</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
                <a:srgbClr val="558ED5"/>
              </a:buClr>
              <a:buSzTx/>
              <a:buFontTx/>
              <a:buNone/>
              <a:tabLst/>
              <a:defRPr/>
            </a:pPr>
            <a:r>
              <a:rPr lang="en-US" i="1" dirty="0" smtClean="0"/>
              <a:t>(Start Poll #2)</a:t>
            </a:r>
          </a:p>
          <a:p>
            <a:pPr marL="0" marR="0" indent="0" algn="l" defTabSz="914400" rtl="0" eaLnBrk="1" fontAlgn="base" latinLnBrk="0" hangingPunct="1">
              <a:lnSpc>
                <a:spcPct val="100000"/>
              </a:lnSpc>
              <a:spcBef>
                <a:spcPct val="30000"/>
              </a:spcBef>
              <a:spcAft>
                <a:spcPct val="0"/>
              </a:spcAft>
              <a:buClr>
                <a:srgbClr val="558ED5"/>
              </a:buClr>
              <a:buSzTx/>
              <a:buFontTx/>
              <a:buNone/>
              <a:tabLst/>
              <a:defRPr/>
            </a:pPr>
            <a:r>
              <a:rPr lang="en-US" i="1" dirty="0" smtClean="0"/>
              <a:t>Now that you have seen this presentation, to what extent would you like to learn more about creating a bond with your community?</a:t>
            </a:r>
          </a:p>
          <a:p>
            <a:pPr eaLnBrk="1" hangingPunct="1">
              <a:buClr>
                <a:srgbClr val="558ED5"/>
              </a:buClr>
            </a:pPr>
            <a:endParaRPr lang="en-US" b="1" dirty="0" smtClean="0">
              <a:solidFill>
                <a:srgbClr val="003067"/>
              </a:solidFill>
            </a:endParaRPr>
          </a:p>
          <a:p>
            <a:pPr eaLnBrk="1" hangingPunct="1"/>
            <a:r>
              <a:rPr lang="en-US" b="1" dirty="0" smtClean="0"/>
              <a:t>Kelly-Final reminder to submit response.</a:t>
            </a:r>
            <a:r>
              <a:rPr lang="en-US" b="1" baseline="0" dirty="0" smtClean="0"/>
              <a:t> </a:t>
            </a:r>
            <a:endParaRPr lang="en-US" b="1" dirty="0" smtClean="0"/>
          </a:p>
          <a:p>
            <a:pPr eaLnBrk="1" hangingPunct="1"/>
            <a:r>
              <a:rPr lang="en-US" i="1" dirty="0" smtClean="0"/>
              <a:t>(End Close Poll)</a:t>
            </a:r>
          </a:p>
          <a:p>
            <a:pPr eaLnBrk="1" hangingPunct="1"/>
            <a:r>
              <a:rPr lang="en-US" i="1" dirty="0" smtClean="0"/>
              <a:t>(Launch results of  Poll#2)</a:t>
            </a:r>
          </a:p>
          <a:p>
            <a:pPr eaLnBrk="1" hangingPunct="1"/>
            <a:r>
              <a:rPr lang="en-US" i="1" dirty="0" smtClean="0"/>
              <a:t>(Advance to next slide “Developing a league Bowler”)</a:t>
            </a:r>
          </a:p>
          <a:p>
            <a:pPr eaLnBrk="1" hangingPunct="1"/>
            <a:r>
              <a:rPr lang="en-US" i="1" dirty="0" smtClean="0"/>
              <a:t>(Close Poll #2 Results)</a:t>
            </a:r>
          </a:p>
          <a:p>
            <a:pPr eaLnBrk="1" hangingPunct="1"/>
            <a:endParaRPr lang="en-US" i="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Reminder- To ask a question you can type in your question and we’ll read it for you </a:t>
            </a:r>
          </a:p>
          <a:p>
            <a:pPr eaLnBrk="1" hangingPunct="1"/>
            <a:endParaRPr lang="en-US" smtClean="0"/>
          </a:p>
          <a:p>
            <a:pPr eaLnBrk="1" hangingPunct="1"/>
            <a:r>
              <a:rPr lang="en-US" smtClean="0"/>
              <a:t>or simply click the “Raise my hand” button on your control panel and we will unmute your phone and acknowledge you.  </a:t>
            </a:r>
          </a:p>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smtClean="0"/>
              <a:t>I am Kelly Bednar-- BPAA Director of Education and I will be your host today.  </a:t>
            </a:r>
          </a:p>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smtClean="0"/>
              <a:t>Our</a:t>
            </a:r>
            <a:r>
              <a:rPr lang="en-US" baseline="0" dirty="0" smtClean="0"/>
              <a:t> facilitator today is an industry veteran and one of the most knowledgeable people on this topic. He is none other than Past BPAA President and current CEO and President of </a:t>
            </a:r>
            <a:r>
              <a:rPr lang="en-US" baseline="0" dirty="0" err="1" smtClean="0"/>
              <a:t>SpareZ</a:t>
            </a:r>
            <a:r>
              <a:rPr lang="en-US" baseline="0" dirty="0" smtClean="0"/>
              <a:t> Inc. Joe </a:t>
            </a:r>
            <a:r>
              <a:rPr lang="en-US" baseline="0" dirty="0" err="1" smtClean="0"/>
              <a:t>Schmaker</a:t>
            </a:r>
            <a:endParaRPr lang="en-US" baseline="0" dirty="0" smtClean="0"/>
          </a:p>
          <a:p>
            <a:pPr eaLnBrk="1" hangingPunct="1">
              <a:spcBef>
                <a:spcPct val="0"/>
              </a:spcBef>
            </a:pPr>
            <a:r>
              <a:rPr lang="en-US" baseline="0" dirty="0" smtClean="0"/>
              <a:t>Before I turn this over to Joe and let him describe what the video you just saw was all about, </a:t>
            </a:r>
            <a:r>
              <a:rPr lang="en-US" dirty="0" smtClean="0"/>
              <a:t>I have just one simple house keeping note for those that are new to the webinar experience. </a:t>
            </a:r>
          </a:p>
          <a:p>
            <a:pPr eaLnBrk="1" hangingPunct="1">
              <a:spcBef>
                <a:spcPct val="0"/>
              </a:spcBef>
            </a:pPr>
            <a:endParaRPr lang="en-US" dirty="0" smtClean="0"/>
          </a:p>
          <a:p>
            <a:pPr eaLnBrk="1" hangingPunct="1">
              <a:spcBef>
                <a:spcPct val="0"/>
              </a:spcBef>
            </a:pPr>
            <a:r>
              <a:rPr lang="en-US" dirty="0" smtClean="0"/>
              <a:t>If you have a question at any time during the presentation please feel free to type it in the question box on your screen. If it is not being covered in the presentation, I will answer if possible in real time or I may</a:t>
            </a:r>
            <a:r>
              <a:rPr lang="en-US" baseline="0" dirty="0" smtClean="0"/>
              <a:t> </a:t>
            </a:r>
            <a:r>
              <a:rPr lang="en-US" dirty="0" smtClean="0"/>
              <a:t>use it as a question for the entire group at the end of the presentation. Just know we reserve the right to share questions with the group.</a:t>
            </a:r>
          </a:p>
          <a:p>
            <a:pPr eaLnBrk="1" hangingPunct="1">
              <a:spcBef>
                <a:spcPct val="0"/>
              </a:spcBef>
            </a:pPr>
            <a:endParaRPr lang="en-US" dirty="0" smtClean="0"/>
          </a:p>
          <a:p>
            <a:pPr eaLnBrk="1" hangingPunct="1">
              <a:spcBef>
                <a:spcPct val="0"/>
              </a:spcBef>
            </a:pPr>
            <a:r>
              <a:rPr lang="en-US" i="1" dirty="0" smtClean="0"/>
              <a:t>And Second, if time allows and there is enough interest, we will have a verbal question and answer session at the conclusion of the presentation where we will address some of the typed questions and open your mike for audible questions. </a:t>
            </a:r>
          </a:p>
          <a:p>
            <a:pPr eaLnBrk="1" hangingPunct="1">
              <a:spcBef>
                <a:spcPct val="0"/>
              </a:spcBef>
            </a:pPr>
            <a:endParaRPr lang="en-US" i="1" dirty="0" smtClean="0"/>
          </a:p>
          <a:p>
            <a:pPr eaLnBrk="1" hangingPunct="1">
              <a:spcBef>
                <a:spcPct val="0"/>
              </a:spcBef>
            </a:pPr>
            <a:r>
              <a:rPr lang="en-US" i="1" dirty="0" smtClean="0"/>
              <a:t>To be acknowledged simply “Raise your hand” by clicking the little hand on the control panel on your screen.  Let‘s try it. Everyone “raise your hand” and we’ll get started.  </a:t>
            </a:r>
          </a:p>
          <a:p>
            <a:pPr eaLnBrk="1" hangingPunct="1">
              <a:spcBef>
                <a:spcPct val="0"/>
              </a:spcBef>
            </a:pPr>
            <a:endParaRPr lang="en-US" dirty="0" smtClean="0"/>
          </a:p>
          <a:p>
            <a:pPr eaLnBrk="1" hangingPunct="1">
              <a:spcBef>
                <a:spcPct val="0"/>
              </a:spcBef>
            </a:pPr>
            <a:r>
              <a:rPr lang="en-US" dirty="0" smtClean="0"/>
              <a:t>Great, at least some of you are still awake. Let’s get started!  Welcome Joe!</a:t>
            </a:r>
            <a:r>
              <a:rPr lang="en-US" baseline="0" dirty="0" smtClean="0"/>
              <a:t> They’re all yours.</a:t>
            </a:r>
            <a:endParaRPr lang="en-US"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Rectangle 3"/>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hangingPunct="1">
              <a:buFontTx/>
              <a:buNone/>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
                <a:srgbClr val="558ED5"/>
              </a:buClr>
              <a:buSzTx/>
              <a:buFontTx/>
              <a:buNone/>
              <a:tabLst/>
              <a:defRPr/>
            </a:pPr>
            <a:r>
              <a:rPr lang="en-US" i="1" dirty="0" smtClean="0"/>
              <a:t>(Start Poll #1)</a:t>
            </a:r>
          </a:p>
          <a:p>
            <a:pPr eaLnBrk="1" hangingPunct="1">
              <a:buClr>
                <a:srgbClr val="558ED5"/>
              </a:buClr>
            </a:pPr>
            <a:r>
              <a:rPr lang="en-US" dirty="0" smtClean="0">
                <a:solidFill>
                  <a:srgbClr val="003067"/>
                </a:solidFill>
              </a:rPr>
              <a:t>To what level to you feel that you are a partner with your community?</a:t>
            </a:r>
          </a:p>
          <a:p>
            <a:pPr eaLnBrk="1" hangingPunct="1">
              <a:buClr>
                <a:srgbClr val="558ED5"/>
              </a:buClr>
            </a:pPr>
            <a:endParaRPr lang="en-US" b="1" dirty="0" smtClean="0">
              <a:solidFill>
                <a:srgbClr val="003067"/>
              </a:solidFill>
            </a:endParaRPr>
          </a:p>
          <a:p>
            <a:pPr eaLnBrk="1" hangingPunct="1"/>
            <a:r>
              <a:rPr lang="en-US" i="1" dirty="0" smtClean="0">
                <a:solidFill>
                  <a:srgbClr val="003067"/>
                </a:solidFill>
              </a:rPr>
              <a:t>Kelly-</a:t>
            </a:r>
            <a:r>
              <a:rPr lang="en-US" b="1" dirty="0" smtClean="0"/>
              <a:t>Final reminder to submit response </a:t>
            </a:r>
          </a:p>
          <a:p>
            <a:pPr eaLnBrk="1" hangingPunct="1"/>
            <a:r>
              <a:rPr lang="en-US" i="1" dirty="0" smtClean="0"/>
              <a:t>(End Close Poll)</a:t>
            </a:r>
          </a:p>
          <a:p>
            <a:pPr eaLnBrk="1" hangingPunct="1"/>
            <a:r>
              <a:rPr lang="en-US" i="1" dirty="0" smtClean="0"/>
              <a:t>(Launch results of  Poll#1)</a:t>
            </a:r>
          </a:p>
          <a:p>
            <a:pPr eaLnBrk="1" hangingPunct="1"/>
            <a:r>
              <a:rPr lang="en-US" i="1" dirty="0" smtClean="0"/>
              <a:t>(Advance to next slide “Developing a league Bowler”)</a:t>
            </a:r>
          </a:p>
          <a:p>
            <a:pPr eaLnBrk="1" hangingPunct="1"/>
            <a:r>
              <a:rPr lang="en-US" i="1" dirty="0" smtClean="0"/>
              <a:t>(Close Poll #1 Results)</a:t>
            </a:r>
          </a:p>
          <a:p>
            <a:pPr eaLnBrk="1" hangingPunct="1"/>
            <a:endParaRPr lang="en-US" i="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1"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419600"/>
          </a:xfrm>
        </p:spPr>
        <p:txBody>
          <a:bodyPr/>
          <a:lstStyle>
            <a:lvl1pPr>
              <a:buClr>
                <a:schemeClr val="tx2">
                  <a:lumMod val="60000"/>
                  <a:lumOff val="40000"/>
                </a:schemeClr>
              </a:buClr>
              <a:defRPr/>
            </a:lvl1pPr>
            <a:lvl2pPr>
              <a:buClr>
                <a:schemeClr val="accent1">
                  <a:lumMod val="40000"/>
                  <a:lumOff val="60000"/>
                </a:schemeClr>
              </a:buClr>
              <a:buFont typeface="Arial" pitchFamily="34" charset="0"/>
              <a:buChar char="-"/>
              <a:defRPr>
                <a:solidFill>
                  <a:schemeClr val="tx1">
                    <a:lumMod val="65000"/>
                    <a:lumOff val="35000"/>
                  </a:schemeClr>
                </a:solidFill>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noChangeArrowheads="1"/>
          </p:cNvSpPr>
          <p:nvPr>
            <p:ph type="dt" sz="half" idx="10"/>
          </p:nvPr>
        </p:nvSpPr>
        <p:spPr>
          <a:xfrm>
            <a:off x="9144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12" charset="0"/>
              </a:defRPr>
            </a:lvl1pPr>
          </a:lstStyle>
          <a:p>
            <a:pPr>
              <a:defRPr/>
            </a:pPr>
            <a:endParaRPr lang="en-US"/>
          </a:p>
        </p:txBody>
      </p:sp>
      <p:sp>
        <p:nvSpPr>
          <p:cNvPr id="5" name="Footer Placeholder 4"/>
          <p:cNvSpPr>
            <a:spLocks noGrp="1" noChangeArrowheads="1"/>
          </p:cNvSpPr>
          <p:nvPr>
            <p:ph type="ftr" sz="quarter" idx="11"/>
          </p:nvPr>
        </p:nvSpPr>
        <p:spPr>
          <a:xfrm>
            <a:off x="3352800" y="63246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12" charset="0"/>
              </a:defRPr>
            </a:lvl1pPr>
          </a:lstStyle>
          <a:p>
            <a:pPr>
              <a:defRPr/>
            </a:pPr>
            <a:endParaRPr lang="en-US"/>
          </a:p>
        </p:txBody>
      </p:sp>
      <p:sp>
        <p:nvSpPr>
          <p:cNvPr id="6" name="Slide Number Placeholder 5"/>
          <p:cNvSpPr>
            <a:spLocks noGrp="1" noChangeArrowheads="1"/>
          </p:cNvSpPr>
          <p:nvPr>
            <p:ph type="sldNum" sz="quarter" idx="12"/>
          </p:nvPr>
        </p:nvSpPr>
        <p:spPr>
          <a:xfrm>
            <a:off x="67818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12" charset="0"/>
              </a:defRPr>
            </a:lvl1pPr>
          </a:lstStyle>
          <a:p>
            <a:pPr>
              <a:defRPr/>
            </a:pPr>
            <a:fld id="{28BBBC25-9109-4F4E-AD00-63D5C4AF9568}" type="slidenum">
              <a:rPr lang="en-US"/>
              <a:pPr>
                <a:defRPr/>
              </a:pPr>
              <a:t>‹#›</a:t>
            </a:fld>
            <a:endParaRPr lang="en-US" dirty="0"/>
          </a:p>
        </p:txBody>
      </p:sp>
    </p:spTree>
    <p:extLst>
      <p:ext uri="{BB962C8B-B14F-4D97-AF65-F5344CB8AC3E}">
        <p14:creationId xmlns:p14="http://schemas.microsoft.com/office/powerpoint/2010/main" xmlns="" val="4259420863"/>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06501" name="Rectangle 5"/>
          <p:cNvSpPr>
            <a:spLocks noGrp="1" noChangeArrowheads="1"/>
          </p:cNvSpPr>
          <p:nvPr>
            <p:ph type="ctrTitle"/>
          </p:nvPr>
        </p:nvSpPr>
        <p:spPr>
          <a:xfrm>
            <a:off x="381000" y="2362200"/>
            <a:ext cx="8382000" cy="1905000"/>
          </a:xfrm>
        </p:spPr>
        <p:txBody>
          <a:bodyPr anchor="ctr" anchorCtr="1"/>
          <a:lstStyle>
            <a:lvl1pPr algn="ctr">
              <a:defRPr sz="4800">
                <a:solidFill>
                  <a:schemeClr val="bg1"/>
                </a:solidFill>
              </a:defRPr>
            </a:lvl1pPr>
          </a:lstStyle>
          <a:p>
            <a:r>
              <a:rPr lang="en-US" dirty="0"/>
              <a:t>Click to edit Master title style</a:t>
            </a:r>
          </a:p>
        </p:txBody>
      </p:sp>
      <p:sp>
        <p:nvSpPr>
          <p:cNvPr id="106502" name="Rectangle 6"/>
          <p:cNvSpPr>
            <a:spLocks noGrp="1" noChangeArrowheads="1"/>
          </p:cNvSpPr>
          <p:nvPr>
            <p:ph type="subTitle" idx="1"/>
          </p:nvPr>
        </p:nvSpPr>
        <p:spPr>
          <a:xfrm>
            <a:off x="1371600" y="4572000"/>
            <a:ext cx="6400800" cy="1066800"/>
          </a:xfrm>
        </p:spPr>
        <p:txBody>
          <a:bodyPr/>
          <a:lstStyle>
            <a:lvl1pPr marL="0" indent="0" algn="ctr">
              <a:buFont typeface="Times" pitchFamily="18" charset="0"/>
              <a:buNone/>
              <a:defRPr>
                <a:solidFill>
                  <a:srgbClr val="EFF9FB"/>
                </a:solidFill>
              </a:defRPr>
            </a:lvl1pPr>
          </a:lstStyle>
          <a:p>
            <a:r>
              <a:rPr lang="en-US"/>
              <a:t>Click to edit Master subtitle style</a:t>
            </a:r>
          </a:p>
        </p:txBody>
      </p:sp>
    </p:spTree>
    <p:extLst>
      <p:ext uri="{BB962C8B-B14F-4D97-AF65-F5344CB8AC3E}">
        <p14:creationId xmlns:p14="http://schemas.microsoft.com/office/powerpoint/2010/main" xmlns="" val="271142519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457200" y="2286000"/>
            <a:ext cx="82296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6"/>
          <p:cNvSpPr>
            <a:spLocks noGrp="1" noChangeArrowheads="1"/>
          </p:cNvSpPr>
          <p:nvPr>
            <p:ph type="title"/>
          </p:nvPr>
        </p:nvSpPr>
        <p:spPr bwMode="auto">
          <a:xfrm>
            <a:off x="457200" y="76200"/>
            <a:ext cx="6629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5" r:id="rId1"/>
    <p:sldLayoutId id="2147483734" r:id="rId2"/>
  </p:sldLayoutIdLst>
  <p:transition>
    <p:wipe dir="r"/>
  </p:transition>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ea typeface="ＭＳ Ｐゴシック" pitchFamily="36" charset="-128"/>
          <a:cs typeface="ＭＳ Ｐゴシック" pitchFamily="36" charset="-128"/>
        </a:defRPr>
      </a:lvl2pPr>
      <a:lvl3pPr algn="l" rtl="0" eaLnBrk="0" fontAlgn="base" hangingPunct="0">
        <a:spcBef>
          <a:spcPct val="0"/>
        </a:spcBef>
        <a:spcAft>
          <a:spcPct val="0"/>
        </a:spcAft>
        <a:defRPr sz="3200" b="1">
          <a:solidFill>
            <a:schemeClr val="bg1"/>
          </a:solidFill>
          <a:latin typeface="Arial" charset="0"/>
          <a:ea typeface="ＭＳ Ｐゴシック" pitchFamily="36" charset="-128"/>
          <a:cs typeface="ＭＳ Ｐゴシック" pitchFamily="36" charset="-128"/>
        </a:defRPr>
      </a:lvl3pPr>
      <a:lvl4pPr algn="l" rtl="0" eaLnBrk="0" fontAlgn="base" hangingPunct="0">
        <a:spcBef>
          <a:spcPct val="0"/>
        </a:spcBef>
        <a:spcAft>
          <a:spcPct val="0"/>
        </a:spcAft>
        <a:defRPr sz="3200" b="1">
          <a:solidFill>
            <a:schemeClr val="bg1"/>
          </a:solidFill>
          <a:latin typeface="Arial" charset="0"/>
          <a:ea typeface="ＭＳ Ｐゴシック" pitchFamily="36" charset="-128"/>
          <a:cs typeface="ＭＳ Ｐゴシック" pitchFamily="36" charset="-128"/>
        </a:defRPr>
      </a:lvl4pPr>
      <a:lvl5pPr algn="l" rtl="0" eaLnBrk="0" fontAlgn="base" hangingPunct="0">
        <a:spcBef>
          <a:spcPct val="0"/>
        </a:spcBef>
        <a:spcAft>
          <a:spcPct val="0"/>
        </a:spcAft>
        <a:defRPr sz="3200" b="1">
          <a:solidFill>
            <a:schemeClr val="bg1"/>
          </a:solidFill>
          <a:latin typeface="Arial" charset="0"/>
          <a:ea typeface="ＭＳ Ｐゴシック" pitchFamily="36" charset="-128"/>
          <a:cs typeface="ＭＳ Ｐゴシック" pitchFamily="36" charset="-128"/>
        </a:defRPr>
      </a:lvl5pPr>
      <a:lvl6pPr marL="457200" algn="ctr" rtl="0" eaLnBrk="1" fontAlgn="base" hangingPunct="1">
        <a:spcBef>
          <a:spcPct val="0"/>
        </a:spcBef>
        <a:spcAft>
          <a:spcPct val="0"/>
        </a:spcAft>
        <a:defRPr sz="4000">
          <a:solidFill>
            <a:srgbClr val="1863AF"/>
          </a:solidFill>
          <a:latin typeface="Times New Roman" pitchFamily="18" charset="0"/>
          <a:cs typeface="Arial" charset="0"/>
        </a:defRPr>
      </a:lvl6pPr>
      <a:lvl7pPr marL="914400" algn="ctr" rtl="0" eaLnBrk="1" fontAlgn="base" hangingPunct="1">
        <a:spcBef>
          <a:spcPct val="0"/>
        </a:spcBef>
        <a:spcAft>
          <a:spcPct val="0"/>
        </a:spcAft>
        <a:defRPr sz="4000">
          <a:solidFill>
            <a:srgbClr val="1863AF"/>
          </a:solidFill>
          <a:latin typeface="Times New Roman" pitchFamily="18" charset="0"/>
          <a:cs typeface="Arial" charset="0"/>
        </a:defRPr>
      </a:lvl7pPr>
      <a:lvl8pPr marL="1371600" algn="ctr" rtl="0" eaLnBrk="1" fontAlgn="base" hangingPunct="1">
        <a:spcBef>
          <a:spcPct val="0"/>
        </a:spcBef>
        <a:spcAft>
          <a:spcPct val="0"/>
        </a:spcAft>
        <a:defRPr sz="4000">
          <a:solidFill>
            <a:srgbClr val="1863AF"/>
          </a:solidFill>
          <a:latin typeface="Times New Roman" pitchFamily="18" charset="0"/>
          <a:cs typeface="Arial" charset="0"/>
        </a:defRPr>
      </a:lvl8pPr>
      <a:lvl9pPr marL="1828800" algn="ctr" rtl="0" eaLnBrk="1" fontAlgn="base" hangingPunct="1">
        <a:spcBef>
          <a:spcPct val="0"/>
        </a:spcBef>
        <a:spcAft>
          <a:spcPct val="0"/>
        </a:spcAft>
        <a:defRPr sz="4000">
          <a:solidFill>
            <a:srgbClr val="1863AF"/>
          </a:solidFill>
          <a:latin typeface="Times New Roman" pitchFamily="18" charset="0"/>
          <a:cs typeface="Arial" charset="0"/>
        </a:defRPr>
      </a:lvl9pPr>
    </p:titleStyle>
    <p:bodyStyle>
      <a:lvl1pPr marL="280988" indent="-280988" algn="l" rtl="0" eaLnBrk="0" fontAlgn="base" hangingPunct="0">
        <a:spcBef>
          <a:spcPct val="20000"/>
        </a:spcBef>
        <a:spcAft>
          <a:spcPct val="15000"/>
        </a:spcAft>
        <a:buClr>
          <a:srgbClr val="16489A"/>
        </a:buClr>
        <a:buSzPct val="120000"/>
        <a:buFont typeface="Times" pitchFamily="-112" charset="0"/>
        <a:buChar char="•"/>
        <a:defRPr sz="3200">
          <a:solidFill>
            <a:srgbClr val="4D4D4D"/>
          </a:solidFill>
          <a:latin typeface="+mn-lt"/>
          <a:ea typeface="+mn-ea"/>
          <a:cs typeface="+mn-cs"/>
        </a:defRPr>
      </a:lvl1pPr>
      <a:lvl2pPr marL="573088" indent="-177800" algn="l" rtl="0" eaLnBrk="0" fontAlgn="base" hangingPunct="0">
        <a:spcBef>
          <a:spcPct val="20000"/>
        </a:spcBef>
        <a:spcAft>
          <a:spcPct val="15000"/>
        </a:spcAft>
        <a:buClr>
          <a:srgbClr val="4D4D4D"/>
        </a:buClr>
        <a:buFont typeface="Times" pitchFamily="-112" charset="0"/>
        <a:buChar char="•"/>
        <a:defRPr sz="2800">
          <a:solidFill>
            <a:srgbClr val="4D4D4D"/>
          </a:solidFill>
          <a:latin typeface="+mn-lt"/>
          <a:ea typeface="+mn-ea"/>
          <a:cs typeface="+mn-cs"/>
        </a:defRPr>
      </a:lvl2pPr>
      <a:lvl3pPr marL="1143000" indent="-228600" algn="l" rtl="0" eaLnBrk="0" fontAlgn="base" hangingPunct="0">
        <a:spcBef>
          <a:spcPct val="20000"/>
        </a:spcBef>
        <a:spcAft>
          <a:spcPct val="15000"/>
        </a:spcAft>
        <a:buClr>
          <a:srgbClr val="999999"/>
        </a:buClr>
        <a:buSzPct val="60000"/>
        <a:buFont typeface="Times" pitchFamily="-112" charset="0"/>
        <a:buChar char="•"/>
        <a:defRPr sz="2400">
          <a:solidFill>
            <a:srgbClr val="4D4D4D"/>
          </a:solidFill>
          <a:latin typeface="+mn-lt"/>
          <a:ea typeface="+mn-ea"/>
          <a:cs typeface="+mn-cs"/>
        </a:defRPr>
      </a:lvl3pPr>
      <a:lvl4pPr marL="1600200" indent="-228600" algn="l" rtl="0" eaLnBrk="0" fontAlgn="base" hangingPunct="0">
        <a:spcBef>
          <a:spcPct val="20000"/>
        </a:spcBef>
        <a:spcAft>
          <a:spcPct val="15000"/>
        </a:spcAft>
        <a:buClr>
          <a:srgbClr val="999999"/>
        </a:buClr>
        <a:buSzPct val="55000"/>
        <a:buFont typeface="Times" pitchFamily="-112" charset="0"/>
        <a:buChar char="•"/>
        <a:defRPr sz="2000">
          <a:solidFill>
            <a:srgbClr val="4D4D4D"/>
          </a:solidFill>
          <a:latin typeface="+mn-lt"/>
          <a:ea typeface="+mn-ea"/>
          <a:cs typeface="+mn-cs"/>
        </a:defRPr>
      </a:lvl4pPr>
      <a:lvl5pPr marL="2057400" indent="-228600" algn="l" rtl="0" eaLnBrk="0" fontAlgn="base" hangingPunct="0">
        <a:spcBef>
          <a:spcPct val="20000"/>
        </a:spcBef>
        <a:spcAft>
          <a:spcPct val="15000"/>
        </a:spcAft>
        <a:buClr>
          <a:srgbClr val="999999"/>
        </a:buClr>
        <a:buSzPct val="50000"/>
        <a:buFont typeface="Times" pitchFamily="-112" charset="0"/>
        <a:buChar char="•"/>
        <a:defRPr sz="2000">
          <a:solidFill>
            <a:srgbClr val="4D4D4D"/>
          </a:solidFill>
          <a:latin typeface="+mn-lt"/>
          <a:ea typeface="+mn-ea"/>
          <a:cs typeface="+mn-cs"/>
        </a:defRPr>
      </a:lvl5pPr>
      <a:lvl6pPr marL="2514600" indent="-228600" algn="l" rtl="0" eaLnBrk="1" fontAlgn="base" hangingPunct="1">
        <a:spcBef>
          <a:spcPct val="20000"/>
        </a:spcBef>
        <a:spcAft>
          <a:spcPct val="15000"/>
        </a:spcAft>
        <a:buClr>
          <a:srgbClr val="999999"/>
        </a:buClr>
        <a:buSzPct val="50000"/>
        <a:buFont typeface="Times" pitchFamily="18" charset="0"/>
        <a:buChar char="•"/>
        <a:defRPr sz="2000">
          <a:solidFill>
            <a:srgbClr val="4D4D4D"/>
          </a:solidFill>
          <a:latin typeface="+mn-lt"/>
          <a:cs typeface="+mn-cs"/>
        </a:defRPr>
      </a:lvl6pPr>
      <a:lvl7pPr marL="2971800" indent="-228600" algn="l" rtl="0" eaLnBrk="1" fontAlgn="base" hangingPunct="1">
        <a:spcBef>
          <a:spcPct val="20000"/>
        </a:spcBef>
        <a:spcAft>
          <a:spcPct val="15000"/>
        </a:spcAft>
        <a:buClr>
          <a:srgbClr val="999999"/>
        </a:buClr>
        <a:buSzPct val="50000"/>
        <a:buFont typeface="Times" pitchFamily="18" charset="0"/>
        <a:buChar char="•"/>
        <a:defRPr sz="2000">
          <a:solidFill>
            <a:srgbClr val="4D4D4D"/>
          </a:solidFill>
          <a:latin typeface="+mn-lt"/>
          <a:cs typeface="+mn-cs"/>
        </a:defRPr>
      </a:lvl7pPr>
      <a:lvl8pPr marL="3429000" indent="-228600" algn="l" rtl="0" eaLnBrk="1" fontAlgn="base" hangingPunct="1">
        <a:spcBef>
          <a:spcPct val="20000"/>
        </a:spcBef>
        <a:spcAft>
          <a:spcPct val="15000"/>
        </a:spcAft>
        <a:buClr>
          <a:srgbClr val="999999"/>
        </a:buClr>
        <a:buSzPct val="50000"/>
        <a:buFont typeface="Times" pitchFamily="18" charset="0"/>
        <a:buChar char="•"/>
        <a:defRPr sz="2000">
          <a:solidFill>
            <a:srgbClr val="4D4D4D"/>
          </a:solidFill>
          <a:latin typeface="+mn-lt"/>
          <a:cs typeface="+mn-cs"/>
        </a:defRPr>
      </a:lvl8pPr>
      <a:lvl9pPr marL="3886200" indent="-228600" algn="l" rtl="0" eaLnBrk="1" fontAlgn="base" hangingPunct="1">
        <a:spcBef>
          <a:spcPct val="20000"/>
        </a:spcBef>
        <a:spcAft>
          <a:spcPct val="15000"/>
        </a:spcAft>
        <a:buClr>
          <a:srgbClr val="999999"/>
        </a:buClr>
        <a:buSzPct val="50000"/>
        <a:buFont typeface="Times" pitchFamily="18" charset="0"/>
        <a:buChar char="•"/>
        <a:defRPr sz="20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2.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381000" y="533400"/>
            <a:ext cx="8382000" cy="1905000"/>
          </a:xfrm>
        </p:spPr>
        <p:txBody>
          <a:bodyPr/>
          <a:lstStyle/>
          <a:p>
            <a:pPr eaLnBrk="1" hangingPunct="1"/>
            <a:r>
              <a:rPr lang="en-US" b="0" i="1" dirty="0"/>
              <a:t>Grow Revenue, Community Partnerships and Staff Morale</a:t>
            </a:r>
            <a:endParaRPr lang="en-US" sz="4400" dirty="0" smtClean="0"/>
          </a:p>
        </p:txBody>
      </p:sp>
      <p:pic>
        <p:nvPicPr>
          <p:cNvPr id="8195" name="Picture 2" descr="U:\Webinar-Series-shield.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13650" y="4325938"/>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04800" y="252412"/>
            <a:ext cx="8458200" cy="69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3600" dirty="0">
                <a:solidFill>
                  <a:schemeClr val="bg1"/>
                </a:solidFill>
                <a:latin typeface="Calibri" pitchFamily="34" charset="0"/>
                <a:cs typeface="Arial" pitchFamily="34" charset="0"/>
              </a:rPr>
              <a:t>Concept </a:t>
            </a:r>
            <a:r>
              <a:rPr lang="en-US" sz="3600" dirty="0" smtClean="0">
                <a:solidFill>
                  <a:schemeClr val="bg1"/>
                </a:solidFill>
                <a:latin typeface="Calibri" pitchFamily="34" charset="0"/>
                <a:ea typeface="+mn-ea"/>
                <a:cs typeface="Arial" pitchFamily="34" charset="0"/>
              </a:rPr>
              <a:t>of </a:t>
            </a:r>
            <a:r>
              <a:rPr lang="en-US" sz="3600" dirty="0">
                <a:solidFill>
                  <a:schemeClr val="bg1"/>
                </a:solidFill>
                <a:latin typeface="Calibri" pitchFamily="34" charset="0"/>
                <a:ea typeface="+mn-ea"/>
                <a:cs typeface="Arial" pitchFamily="34" charset="0"/>
              </a:rPr>
              <a:t>Community Bonding</a:t>
            </a:r>
            <a:endParaRPr lang="en-US" sz="3600" dirty="0">
              <a:solidFill>
                <a:schemeClr val="bg1"/>
              </a:solidFill>
              <a:latin typeface="Arial" pitchFamily="34" charset="0"/>
              <a:ea typeface="+mn-ea"/>
              <a:cs typeface="Arial" pitchFamily="34" charset="0"/>
            </a:endParaRPr>
          </a:p>
        </p:txBody>
      </p:sp>
      <p:sp>
        <p:nvSpPr>
          <p:cNvPr id="7" name="Text Box 4"/>
          <p:cNvSpPr txBox="1">
            <a:spLocks noChangeArrowheads="1"/>
          </p:cNvSpPr>
          <p:nvPr/>
        </p:nvSpPr>
        <p:spPr bwMode="auto">
          <a:xfrm>
            <a:off x="533400" y="1752600"/>
            <a:ext cx="8077199" cy="419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Engagement is the Key</a:t>
            </a:r>
          </a:p>
          <a:p>
            <a:pPr algn="ctr"/>
            <a:endParaRPr lang="en-US" sz="3200" dirty="0">
              <a:solidFill>
                <a:srgbClr val="000000"/>
              </a:solidFill>
              <a:latin typeface="Calibri" pitchFamily="34" charset="0"/>
              <a:ea typeface="+mn-ea"/>
              <a:cs typeface="Arial" pitchFamily="34" charset="0"/>
            </a:endParaRPr>
          </a:p>
          <a:p>
            <a:pPr algn="ctr"/>
            <a:r>
              <a:rPr lang="en-US" sz="3200" dirty="0">
                <a:solidFill>
                  <a:srgbClr val="000000"/>
                </a:solidFill>
                <a:latin typeface="Calibri" pitchFamily="34" charset="0"/>
                <a:ea typeface="+mn-ea"/>
                <a:cs typeface="Arial" pitchFamily="34" charset="0"/>
              </a:rPr>
              <a:t>In order for Community </a:t>
            </a:r>
            <a:r>
              <a:rPr lang="en-US" sz="3200" dirty="0" smtClean="0">
                <a:solidFill>
                  <a:srgbClr val="000000"/>
                </a:solidFill>
                <a:latin typeface="Calibri" pitchFamily="34" charset="0"/>
                <a:ea typeface="+mn-ea"/>
                <a:cs typeface="Arial" pitchFamily="34" charset="0"/>
              </a:rPr>
              <a:t>Bonding </a:t>
            </a:r>
            <a:r>
              <a:rPr lang="en-US" sz="3200" dirty="0">
                <a:solidFill>
                  <a:srgbClr val="000000"/>
                </a:solidFill>
                <a:latin typeface="Calibri" pitchFamily="34" charset="0"/>
                <a:ea typeface="+mn-ea"/>
                <a:cs typeface="Arial" pitchFamily="34" charset="0"/>
              </a:rPr>
              <a:t>to deliver its full potential the entire staff must be engaged.  </a:t>
            </a:r>
          </a:p>
          <a:p>
            <a:pPr algn="ctr"/>
            <a:endParaRPr lang="en-US" sz="3200" dirty="0">
              <a:solidFill>
                <a:srgbClr val="000000"/>
              </a:solidFill>
              <a:latin typeface="Calibri" pitchFamily="34" charset="0"/>
              <a:ea typeface="+mn-ea"/>
              <a:cs typeface="Arial" pitchFamily="34" charset="0"/>
            </a:endParaRPr>
          </a:p>
          <a:p>
            <a:pPr algn="ctr"/>
            <a:r>
              <a:rPr lang="en-US" sz="3200" dirty="0">
                <a:solidFill>
                  <a:srgbClr val="000000"/>
                </a:solidFill>
                <a:latin typeface="Calibri" pitchFamily="34" charset="0"/>
                <a:ea typeface="+mn-ea"/>
                <a:cs typeface="Arial" pitchFamily="34" charset="0"/>
              </a:rPr>
              <a:t>Value is created through </a:t>
            </a:r>
            <a:r>
              <a:rPr lang="en-US" sz="3200" dirty="0" smtClean="0">
                <a:solidFill>
                  <a:srgbClr val="000000"/>
                </a:solidFill>
                <a:latin typeface="Calibri" pitchFamily="34" charset="0"/>
                <a:ea typeface="+mn-ea"/>
                <a:cs typeface="Arial" pitchFamily="34" charset="0"/>
              </a:rPr>
              <a:t>engagement.</a:t>
            </a:r>
            <a:endParaRPr lang="en-US" sz="3200" dirty="0">
              <a:solidFill>
                <a:srgbClr val="000000"/>
              </a:solidFill>
              <a:latin typeface="Calibri" pitchFamily="34" charset="0"/>
              <a:ea typeface="+mn-ea"/>
              <a:cs typeface="Arial" pitchFamily="34" charset="0"/>
            </a:endParaRPr>
          </a:p>
          <a:p>
            <a:pPr algn="ctr"/>
            <a:endParaRPr lang="en-US" sz="2400" dirty="0">
              <a:solidFill>
                <a:srgbClr val="000000"/>
              </a:solidFill>
              <a:latin typeface="Calibri" pitchFamily="34" charset="0"/>
              <a:ea typeface="+mn-ea"/>
              <a:cs typeface="Arial" pitchFamily="34" charset="0"/>
            </a:endParaRPr>
          </a:p>
          <a:p>
            <a:pPr algn="ctr"/>
            <a:endParaRPr lang="en-US" sz="2400" dirty="0">
              <a:solidFill>
                <a:prstClr val="black"/>
              </a:solidFill>
              <a:latin typeface="Arial" pitchFamily="34" charset="0"/>
              <a:ea typeface="+mn-ea"/>
              <a:cs typeface="Arial" pitchFamily="34" charset="0"/>
            </a:endParaRPr>
          </a:p>
        </p:txBody>
      </p:sp>
      <p:pic>
        <p:nvPicPr>
          <p:cNvPr id="8" name="Picture 2" descr="U:\Webinar-Series-shield.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53713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04800" y="252412"/>
            <a:ext cx="8458200" cy="69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3600" dirty="0" smtClean="0">
                <a:solidFill>
                  <a:schemeClr val="bg1"/>
                </a:solidFill>
                <a:latin typeface="Calibri" pitchFamily="34" charset="0"/>
                <a:ea typeface="+mn-ea"/>
                <a:cs typeface="Arial" pitchFamily="34" charset="0"/>
              </a:rPr>
              <a:t>Implementation</a:t>
            </a:r>
            <a:endParaRPr lang="en-US" sz="3600" dirty="0">
              <a:solidFill>
                <a:schemeClr val="bg1"/>
              </a:solidFill>
              <a:latin typeface="Arial" pitchFamily="34" charset="0"/>
              <a:ea typeface="+mn-ea"/>
              <a:cs typeface="Arial" pitchFamily="34" charset="0"/>
            </a:endParaRPr>
          </a:p>
        </p:txBody>
      </p:sp>
      <p:pic>
        <p:nvPicPr>
          <p:cNvPr id="62466" name="Picture 2" descr="http://images.bowling.com/large/3806.larg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4780" y="2347627"/>
            <a:ext cx="2111981" cy="29010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4"/>
          <p:cNvSpPr txBox="1">
            <a:spLocks noChangeArrowheads="1"/>
          </p:cNvSpPr>
          <p:nvPr/>
        </p:nvSpPr>
        <p:spPr bwMode="auto">
          <a:xfrm>
            <a:off x="304800" y="1371600"/>
            <a:ext cx="6629400" cy="457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Engagement is the </a:t>
            </a:r>
            <a:r>
              <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Key</a:t>
            </a:r>
          </a:p>
          <a:p>
            <a:pPr algn="ctr"/>
            <a:endPar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r>
              <a:rPr lang="en-US" sz="24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For the Community</a:t>
            </a:r>
            <a:endParaRPr lang="en-US" sz="24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200" dirty="0" smtClean="0">
              <a:solidFill>
                <a:srgbClr val="000000"/>
              </a:solidFill>
              <a:latin typeface="Calibri" pitchFamily="34" charset="0"/>
              <a:ea typeface="+mn-ea"/>
              <a:cs typeface="Arial" pitchFamily="34" charset="0"/>
            </a:endParaRPr>
          </a:p>
          <a:p>
            <a:pPr algn="ctr"/>
            <a:endParaRPr lang="en-US" sz="3200" dirty="0">
              <a:solidFill>
                <a:srgbClr val="000000"/>
              </a:solidFill>
              <a:latin typeface="Calibri" pitchFamily="34" charset="0"/>
              <a:ea typeface="+mn-ea"/>
              <a:cs typeface="Arial" pitchFamily="34" charset="0"/>
            </a:endParaRPr>
          </a:p>
        </p:txBody>
      </p:sp>
      <p:pic>
        <p:nvPicPr>
          <p:cNvPr id="9" name="Picture 2" descr="U:\Webinar-Series-shield.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6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19200" y="2133600"/>
            <a:ext cx="457200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596436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04800" y="252412"/>
            <a:ext cx="8458200" cy="69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3600" dirty="0" smtClean="0">
                <a:solidFill>
                  <a:schemeClr val="bg1"/>
                </a:solidFill>
                <a:latin typeface="Calibri" pitchFamily="34" charset="0"/>
                <a:ea typeface="+mn-ea"/>
                <a:cs typeface="Arial" pitchFamily="34" charset="0"/>
              </a:rPr>
              <a:t>Implementation</a:t>
            </a:r>
            <a:endParaRPr lang="en-US" sz="3600" dirty="0">
              <a:solidFill>
                <a:schemeClr val="bg1"/>
              </a:solidFill>
              <a:latin typeface="Arial" pitchFamily="34" charset="0"/>
              <a:ea typeface="+mn-ea"/>
              <a:cs typeface="Arial" pitchFamily="34" charset="0"/>
            </a:endParaRPr>
          </a:p>
        </p:txBody>
      </p:sp>
      <p:sp>
        <p:nvSpPr>
          <p:cNvPr id="5" name="Text Box 4"/>
          <p:cNvSpPr txBox="1">
            <a:spLocks noChangeArrowheads="1"/>
          </p:cNvSpPr>
          <p:nvPr/>
        </p:nvSpPr>
        <p:spPr bwMode="auto">
          <a:xfrm>
            <a:off x="457200" y="1455194"/>
            <a:ext cx="6629400" cy="419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Engagement is the </a:t>
            </a:r>
            <a:r>
              <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Key</a:t>
            </a:r>
          </a:p>
          <a:p>
            <a:pPr algn="ctr"/>
            <a:endPar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r>
              <a:rPr lang="en-US" sz="24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For the Community</a:t>
            </a:r>
            <a:endParaRPr lang="en-US" sz="24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200" dirty="0" smtClean="0">
              <a:solidFill>
                <a:srgbClr val="000000"/>
              </a:solidFill>
              <a:latin typeface="Calibri" pitchFamily="34" charset="0"/>
              <a:ea typeface="+mn-ea"/>
              <a:cs typeface="Arial" pitchFamily="34" charset="0"/>
            </a:endParaRPr>
          </a:p>
          <a:p>
            <a:pPr algn="ctr"/>
            <a:endParaRPr lang="en-US" sz="3200" dirty="0">
              <a:solidFill>
                <a:srgbClr val="000000"/>
              </a:solidFill>
              <a:latin typeface="Calibri" pitchFamily="34" charset="0"/>
              <a:ea typeface="+mn-ea"/>
              <a:cs typeface="Arial" pitchFamily="34" charset="0"/>
            </a:endParaRPr>
          </a:p>
        </p:txBody>
      </p:sp>
      <p:pic>
        <p:nvPicPr>
          <p:cNvPr id="9" name="Picture 2" descr="U:\Webinar-Series-shield.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8" name="Picture 4" descr="http://www.sparez-davie.com/gallery/images/2013%20Kids%20Having%20Fun%20Day/20130414-_MG_1135%20(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29225" y="2312444"/>
            <a:ext cx="3714749" cy="2476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7830" name="Picture 6" descr="http://www.sparez-davie.com/gallery/images/2013%20Kids%20Having%20Fun%20Day/20130414-_MG_1064%20(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24200" y="3443504"/>
            <a:ext cx="3257549"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7832" name="Picture 8" descr="http://www.sparez-davie.com/gallery/images/2013%20Kids%20Having%20Fun%20Day/20130414-_MG_1043%20(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4245" y="2862830"/>
            <a:ext cx="3536157" cy="2357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7834" name="Picture 10" descr="http://www.sparez-davie.com/gallery/images/2013%20Kids%20Having%20Fun%20Day/20130414-_MG_1036%20(2).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97524" y="2133600"/>
            <a:ext cx="5472752" cy="3648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3033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04800" y="252411"/>
            <a:ext cx="8458200" cy="69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3600" dirty="0" smtClean="0">
                <a:solidFill>
                  <a:schemeClr val="bg1"/>
                </a:solidFill>
                <a:latin typeface="Calibri" pitchFamily="34" charset="0"/>
                <a:ea typeface="+mn-ea"/>
                <a:cs typeface="Arial" pitchFamily="34" charset="0"/>
              </a:rPr>
              <a:t>Implementation</a:t>
            </a:r>
            <a:endParaRPr lang="en-US" sz="3600" dirty="0">
              <a:solidFill>
                <a:schemeClr val="bg1"/>
              </a:solidFill>
              <a:latin typeface="Arial" pitchFamily="34" charset="0"/>
              <a:ea typeface="+mn-ea"/>
              <a:cs typeface="Arial" pitchFamily="34" charset="0"/>
            </a:endParaRPr>
          </a:p>
        </p:txBody>
      </p:sp>
      <p:sp>
        <p:nvSpPr>
          <p:cNvPr id="7" name="Text Box 4"/>
          <p:cNvSpPr txBox="1">
            <a:spLocks noChangeArrowheads="1"/>
          </p:cNvSpPr>
          <p:nvPr/>
        </p:nvSpPr>
        <p:spPr bwMode="auto">
          <a:xfrm>
            <a:off x="4993780" y="1524000"/>
            <a:ext cx="4191000" cy="419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Engagement </a:t>
            </a:r>
          </a:p>
          <a:p>
            <a:pPr algn="ctr"/>
            <a:r>
              <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is </a:t>
            </a:r>
            <a:r>
              <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the </a:t>
            </a:r>
            <a:r>
              <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Key</a:t>
            </a:r>
          </a:p>
          <a:p>
            <a:pPr algn="ctr"/>
            <a:endPar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r>
              <a:rPr lang="en-US" sz="28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For the Staff</a:t>
            </a:r>
            <a:endParaRPr lang="en-US" sz="28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3200" dirty="0">
              <a:solidFill>
                <a:srgbClr val="000000"/>
              </a:solidFill>
              <a:latin typeface="Calibri" pitchFamily="34" charset="0"/>
              <a:ea typeface="+mn-ea"/>
              <a:cs typeface="Arial" pitchFamily="34" charset="0"/>
            </a:endParaRPr>
          </a:p>
        </p:txBody>
      </p:sp>
      <p:pic>
        <p:nvPicPr>
          <p:cNvPr id="8" name="Picture 2" descr="U:\Webinar-Series-shield.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49" y="1536759"/>
            <a:ext cx="5199797" cy="4588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28914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76200"/>
            <a:ext cx="6629400" cy="762000"/>
          </a:xfrm>
        </p:spPr>
        <p:txBody>
          <a:bodyPr/>
          <a:lstStyle/>
          <a:p>
            <a:pPr eaLnBrk="1" hangingPunct="1"/>
            <a:r>
              <a:rPr lang="en-US" i="1" smtClean="0"/>
              <a:t>Questions</a:t>
            </a:r>
          </a:p>
        </p:txBody>
      </p:sp>
      <p:sp>
        <p:nvSpPr>
          <p:cNvPr id="3" name="Content Placeholder 2"/>
          <p:cNvSpPr>
            <a:spLocks noGrp="1"/>
          </p:cNvSpPr>
          <p:nvPr>
            <p:ph idx="1"/>
          </p:nvPr>
        </p:nvSpPr>
        <p:spPr/>
        <p:txBody>
          <a:bodyPr/>
          <a:lstStyle/>
          <a:p>
            <a:pPr>
              <a:defRPr/>
            </a:pPr>
            <a:endParaRPr lang="en-US" dirty="0"/>
          </a:p>
        </p:txBody>
      </p:sp>
      <p:pic>
        <p:nvPicPr>
          <p:cNvPr id="26628" name="Picture 6" descr="C:\Users\kbednar\Desktop\Question-Mark.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95600" y="2209800"/>
            <a:ext cx="35052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U:\Webinar-Series-shield.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76200"/>
            <a:ext cx="6629400" cy="762000"/>
          </a:xfrm>
        </p:spPr>
        <p:txBody>
          <a:bodyPr/>
          <a:lstStyle/>
          <a:p>
            <a:pPr eaLnBrk="1" hangingPunct="1"/>
            <a:r>
              <a:rPr lang="en-US" i="1" smtClean="0"/>
              <a:t>Questions</a:t>
            </a:r>
          </a:p>
        </p:txBody>
      </p:sp>
      <p:sp>
        <p:nvSpPr>
          <p:cNvPr id="4" name="Text Box 4"/>
          <p:cNvSpPr txBox="1">
            <a:spLocks noChangeArrowheads="1"/>
          </p:cNvSpPr>
          <p:nvPr/>
        </p:nvSpPr>
        <p:spPr bwMode="auto">
          <a:xfrm>
            <a:off x="978090" y="2590800"/>
            <a:ext cx="7391400" cy="1447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US" sz="3200" dirty="0">
                <a:solidFill>
                  <a:srgbClr val="000000"/>
                </a:solidFill>
                <a:latin typeface="Calibri" pitchFamily="34" charset="0"/>
                <a:ea typeface="+mn-ea"/>
                <a:cs typeface="Arial" pitchFamily="34" charset="0"/>
              </a:rPr>
              <a:t>For more information and links to examples of Community Bonding in action go to </a:t>
            </a:r>
          </a:p>
          <a:p>
            <a:pPr algn="ctr"/>
            <a:r>
              <a:rPr lang="en-US" sz="3600" dirty="0">
                <a:solidFill>
                  <a:srgbClr val="000099"/>
                </a:solidFill>
                <a:effectLst>
                  <a:outerShdw blurRad="38100" dist="38100" dir="2700000" algn="tl">
                    <a:srgbClr val="000000">
                      <a:alpha val="43137"/>
                    </a:srgbClr>
                  </a:outerShdw>
                </a:effectLst>
                <a:latin typeface="Calibri" pitchFamily="34" charset="0"/>
                <a:ea typeface="+mn-ea"/>
                <a:cs typeface="Arial" pitchFamily="34" charset="0"/>
              </a:rPr>
              <a:t>www.joeschumacker.com</a:t>
            </a:r>
          </a:p>
          <a:p>
            <a:pPr algn="ctr"/>
            <a:endParaRPr lang="en-US" sz="2400" dirty="0">
              <a:solidFill>
                <a:prstClr val="black"/>
              </a:solidFill>
              <a:latin typeface="Arial" pitchFamily="34" charset="0"/>
              <a:ea typeface="+mn-ea"/>
              <a:cs typeface="Arial" pitchFamily="34" charset="0"/>
            </a:endParaRPr>
          </a:p>
        </p:txBody>
      </p:sp>
      <p:pic>
        <p:nvPicPr>
          <p:cNvPr id="5" name="Picture 2" descr="U:\Webinar-Series-shield.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447800"/>
            <a:ext cx="9144000" cy="769938"/>
          </a:xfrm>
          <a:prstGeom prst="rect">
            <a:avLst/>
          </a:prstGeom>
          <a:noFill/>
        </p:spPr>
        <p:txBody>
          <a:bodyPr>
            <a:spAutoFit/>
          </a:bodyPr>
          <a:lstStyle/>
          <a:p>
            <a:pPr algn="ctr">
              <a:defRPr/>
            </a:pPr>
            <a:r>
              <a:rPr lang="en-US" sz="4400" b="1" dirty="0">
                <a:solidFill>
                  <a:srgbClr val="003067"/>
                </a:solidFill>
                <a:effectLst>
                  <a:outerShdw blurRad="38100" dist="38100" dir="2700000" algn="tl">
                    <a:srgbClr val="000000">
                      <a:alpha val="43137"/>
                    </a:srgbClr>
                  </a:outerShdw>
                </a:effectLst>
              </a:rPr>
              <a:t>Thank You!!!</a:t>
            </a:r>
          </a:p>
        </p:txBody>
      </p:sp>
      <p:pic>
        <p:nvPicPr>
          <p:cNvPr id="28675" name="Picture 2" descr="U:\Webinar-Series-shield.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51634">
            <a:off x="5213350" y="3886200"/>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1" descr="U:\Kelly\Kelly-Bednar-2_YouthEdTng_I.jpg"/>
          <p:cNvPicPr>
            <a:picLocks noChangeAspect="1" noChangeArrowheads="1"/>
          </p:cNvPicPr>
          <p:nvPr/>
        </p:nvPicPr>
        <p:blipFill>
          <a:blip r:embed="rId4" cstate="print"/>
          <a:srcRect/>
          <a:stretch>
            <a:fillRect/>
          </a:stretch>
        </p:blipFill>
        <p:spPr bwMode="auto">
          <a:xfrm>
            <a:off x="533400" y="1783080"/>
            <a:ext cx="2590800" cy="3526306"/>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9219" name="TextBox 5"/>
          <p:cNvSpPr txBox="1">
            <a:spLocks noChangeArrowheads="1"/>
          </p:cNvSpPr>
          <p:nvPr/>
        </p:nvSpPr>
        <p:spPr bwMode="auto">
          <a:xfrm>
            <a:off x="3657600" y="1965325"/>
            <a:ext cx="49530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6" charset="-128"/>
              </a:defRPr>
            </a:lvl1pPr>
            <a:lvl2pPr marL="742950" indent="-285750" eaLnBrk="0" hangingPunct="0">
              <a:defRPr>
                <a:solidFill>
                  <a:schemeClr val="tx1"/>
                </a:solidFill>
                <a:latin typeface="Arial" charset="0"/>
                <a:ea typeface="ＭＳ Ｐゴシック" pitchFamily="36" charset="-128"/>
              </a:defRPr>
            </a:lvl2pPr>
            <a:lvl3pPr marL="1143000" indent="-228600" eaLnBrk="0" hangingPunct="0">
              <a:defRPr>
                <a:solidFill>
                  <a:schemeClr val="tx1"/>
                </a:solidFill>
                <a:latin typeface="Arial" charset="0"/>
                <a:ea typeface="ＭＳ Ｐゴシック" pitchFamily="36" charset="-128"/>
              </a:defRPr>
            </a:lvl3pPr>
            <a:lvl4pPr marL="1600200" indent="-228600" eaLnBrk="0" hangingPunct="0">
              <a:defRPr>
                <a:solidFill>
                  <a:schemeClr val="tx1"/>
                </a:solidFill>
                <a:latin typeface="Arial" charset="0"/>
                <a:ea typeface="ＭＳ Ｐゴシック" pitchFamily="36" charset="-128"/>
              </a:defRPr>
            </a:lvl4pPr>
            <a:lvl5pPr marL="2057400" indent="-228600" eaLnBrk="0" hangingPunct="0">
              <a:defRPr>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6" charset="-128"/>
              </a:defRPr>
            </a:lvl9pPr>
          </a:lstStyle>
          <a:p>
            <a:pPr eaLnBrk="1" hangingPunct="1"/>
            <a:r>
              <a:rPr lang="en-US" sz="3200">
                <a:solidFill>
                  <a:srgbClr val="003067"/>
                </a:solidFill>
              </a:rPr>
              <a:t>Kelly Bednar</a:t>
            </a:r>
          </a:p>
          <a:p>
            <a:pPr eaLnBrk="1" hangingPunct="1"/>
            <a:r>
              <a:rPr lang="en-US" sz="3200">
                <a:solidFill>
                  <a:srgbClr val="003067"/>
                </a:solidFill>
              </a:rPr>
              <a:t>BPAA - Director Education</a:t>
            </a:r>
          </a:p>
        </p:txBody>
      </p:sp>
      <p:pic>
        <p:nvPicPr>
          <p:cNvPr id="4" name="Picture 2" descr="U:\Webinar-Series-shield.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33400" y="1995627"/>
            <a:ext cx="2743200" cy="3283636"/>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sp>
        <p:nvSpPr>
          <p:cNvPr id="9219" name="TextBox 5"/>
          <p:cNvSpPr txBox="1">
            <a:spLocks noChangeArrowheads="1"/>
          </p:cNvSpPr>
          <p:nvPr/>
        </p:nvSpPr>
        <p:spPr bwMode="auto">
          <a:xfrm>
            <a:off x="3505200" y="1965325"/>
            <a:ext cx="54864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6" charset="-128"/>
              </a:defRPr>
            </a:lvl1pPr>
            <a:lvl2pPr marL="742950" indent="-285750" eaLnBrk="0" hangingPunct="0">
              <a:defRPr>
                <a:solidFill>
                  <a:schemeClr val="tx1"/>
                </a:solidFill>
                <a:latin typeface="Arial" charset="0"/>
                <a:ea typeface="ＭＳ Ｐゴシック" pitchFamily="36" charset="-128"/>
              </a:defRPr>
            </a:lvl2pPr>
            <a:lvl3pPr marL="1143000" indent="-228600" eaLnBrk="0" hangingPunct="0">
              <a:defRPr>
                <a:solidFill>
                  <a:schemeClr val="tx1"/>
                </a:solidFill>
                <a:latin typeface="Arial" charset="0"/>
                <a:ea typeface="ＭＳ Ｐゴシック" pitchFamily="36" charset="-128"/>
              </a:defRPr>
            </a:lvl3pPr>
            <a:lvl4pPr marL="1600200" indent="-228600" eaLnBrk="0" hangingPunct="0">
              <a:defRPr>
                <a:solidFill>
                  <a:schemeClr val="tx1"/>
                </a:solidFill>
                <a:latin typeface="Arial" charset="0"/>
                <a:ea typeface="ＭＳ Ｐゴシック" pitchFamily="36" charset="-128"/>
              </a:defRPr>
            </a:lvl4pPr>
            <a:lvl5pPr marL="2057400" indent="-228600" eaLnBrk="0" hangingPunct="0">
              <a:defRPr>
                <a:solidFill>
                  <a:schemeClr val="tx1"/>
                </a:solidFill>
                <a:latin typeface="Arial" charset="0"/>
                <a:ea typeface="ＭＳ Ｐゴシック" pitchFamily="3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6" charset="-128"/>
              </a:defRPr>
            </a:lvl9pPr>
          </a:lstStyle>
          <a:p>
            <a:pPr eaLnBrk="1" hangingPunct="1"/>
            <a:r>
              <a:rPr lang="en-US" sz="3200" dirty="0" smtClean="0">
                <a:solidFill>
                  <a:srgbClr val="003067"/>
                </a:solidFill>
              </a:rPr>
              <a:t>Joe </a:t>
            </a:r>
            <a:r>
              <a:rPr lang="en-US" sz="3200" dirty="0" err="1" smtClean="0">
                <a:solidFill>
                  <a:srgbClr val="003067"/>
                </a:solidFill>
              </a:rPr>
              <a:t>Schumacker</a:t>
            </a:r>
            <a:endParaRPr lang="en-US" sz="3200" dirty="0">
              <a:solidFill>
                <a:srgbClr val="003067"/>
              </a:solidFill>
            </a:endParaRPr>
          </a:p>
          <a:p>
            <a:pPr eaLnBrk="1" hangingPunct="1"/>
            <a:r>
              <a:rPr lang="en-US" sz="3200" dirty="0">
                <a:solidFill>
                  <a:srgbClr val="003067"/>
                </a:solidFill>
              </a:rPr>
              <a:t>BPAA </a:t>
            </a:r>
            <a:r>
              <a:rPr lang="en-US" sz="3200" dirty="0" smtClean="0">
                <a:solidFill>
                  <a:srgbClr val="003067"/>
                </a:solidFill>
              </a:rPr>
              <a:t>– Past President</a:t>
            </a:r>
          </a:p>
          <a:p>
            <a:pPr eaLnBrk="1" hangingPunct="1"/>
            <a:r>
              <a:rPr lang="en-US" sz="3200" dirty="0" smtClean="0">
                <a:solidFill>
                  <a:srgbClr val="003067"/>
                </a:solidFill>
              </a:rPr>
              <a:t>CEO/President – </a:t>
            </a:r>
            <a:r>
              <a:rPr lang="en-US" sz="3200" dirty="0" err="1" smtClean="0">
                <a:solidFill>
                  <a:srgbClr val="003067"/>
                </a:solidFill>
              </a:rPr>
              <a:t>SpareZ</a:t>
            </a:r>
            <a:r>
              <a:rPr lang="en-US" sz="3200" dirty="0" smtClean="0">
                <a:solidFill>
                  <a:srgbClr val="003067"/>
                </a:solidFill>
              </a:rPr>
              <a:t> Inc</a:t>
            </a:r>
            <a:r>
              <a:rPr lang="en-US" sz="3200" dirty="0">
                <a:solidFill>
                  <a:srgbClr val="003067"/>
                </a:solidFill>
              </a:rPr>
              <a:t>.</a:t>
            </a:r>
          </a:p>
        </p:txBody>
      </p:sp>
      <p:pic>
        <p:nvPicPr>
          <p:cNvPr id="6" name="Picture 2" descr="U:\Webinar-Series-shield.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043105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76200"/>
            <a:ext cx="6629400" cy="762000"/>
          </a:xfrm>
        </p:spPr>
        <p:txBody>
          <a:bodyPr/>
          <a:lstStyle/>
          <a:p>
            <a:pPr eaLnBrk="1" hangingPunct="1"/>
            <a:r>
              <a:rPr lang="en-US" i="1" dirty="0" smtClean="0"/>
              <a:t>Agenda</a:t>
            </a:r>
          </a:p>
        </p:txBody>
      </p:sp>
      <p:sp>
        <p:nvSpPr>
          <p:cNvPr id="10243" name="Content Placeholder 2"/>
          <p:cNvSpPr>
            <a:spLocks noGrp="1"/>
          </p:cNvSpPr>
          <p:nvPr>
            <p:ph idx="1"/>
          </p:nvPr>
        </p:nvSpPr>
        <p:spPr>
          <a:xfrm>
            <a:off x="457200" y="1447800"/>
            <a:ext cx="8229600" cy="4419600"/>
          </a:xfrm>
        </p:spPr>
        <p:txBody>
          <a:bodyPr/>
          <a:lstStyle/>
          <a:p>
            <a:pPr eaLnBrk="1" hangingPunct="1">
              <a:buClr>
                <a:srgbClr val="558ED5"/>
              </a:buClr>
            </a:pPr>
            <a:r>
              <a:rPr lang="en-US" sz="2400" dirty="0" smtClean="0"/>
              <a:t>Concept of Community Bonding</a:t>
            </a:r>
          </a:p>
          <a:p>
            <a:pPr eaLnBrk="1" hangingPunct="1">
              <a:buClr>
                <a:srgbClr val="558ED5"/>
              </a:buClr>
            </a:pPr>
            <a:r>
              <a:rPr lang="en-US" sz="2400" dirty="0" smtClean="0"/>
              <a:t>Working with your Community to grow revenue</a:t>
            </a:r>
          </a:p>
          <a:p>
            <a:pPr eaLnBrk="1" hangingPunct="1">
              <a:buClr>
                <a:srgbClr val="558ED5"/>
              </a:buClr>
            </a:pPr>
            <a:r>
              <a:rPr lang="en-US" sz="2400" dirty="0" smtClean="0"/>
              <a:t>Getting past the “Cause” to Focus on the Value</a:t>
            </a:r>
          </a:p>
          <a:p>
            <a:pPr eaLnBrk="1" hangingPunct="1">
              <a:buClr>
                <a:srgbClr val="558ED5"/>
              </a:buClr>
            </a:pPr>
            <a:r>
              <a:rPr lang="en-US" sz="2400" dirty="0" smtClean="0"/>
              <a:t>It can be as simple</a:t>
            </a:r>
            <a:r>
              <a:rPr lang="en-US" sz="2400" dirty="0"/>
              <a:t> </a:t>
            </a:r>
            <a:r>
              <a:rPr lang="en-US" sz="2400" dirty="0" smtClean="0"/>
              <a:t>as selling pair of socks</a:t>
            </a:r>
          </a:p>
          <a:p>
            <a:pPr eaLnBrk="1" hangingPunct="1">
              <a:buClr>
                <a:srgbClr val="558ED5"/>
              </a:buClr>
            </a:pPr>
            <a:r>
              <a:rPr lang="en-US" sz="2400" dirty="0" smtClean="0"/>
              <a:t>Implementing a strategy</a:t>
            </a:r>
          </a:p>
          <a:p>
            <a:pPr eaLnBrk="1" hangingPunct="1">
              <a:buClr>
                <a:srgbClr val="558ED5"/>
              </a:buClr>
            </a:pPr>
            <a:endParaRPr lang="en-US" sz="2400" dirty="0" smtClean="0"/>
          </a:p>
        </p:txBody>
      </p:sp>
      <p:pic>
        <p:nvPicPr>
          <p:cNvPr id="4" name="Picture 2" descr="U:\Webinar-Series-shield.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51634">
            <a:off x="7593169" y="5369719"/>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04800" y="252412"/>
            <a:ext cx="8458200" cy="69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3600" dirty="0" smtClean="0">
                <a:solidFill>
                  <a:schemeClr val="bg1"/>
                </a:solidFill>
                <a:latin typeface="Calibri" pitchFamily="34" charset="0"/>
                <a:ea typeface="+mn-ea"/>
                <a:cs typeface="Arial" pitchFamily="34" charset="0"/>
              </a:rPr>
              <a:t>Concept </a:t>
            </a:r>
            <a:r>
              <a:rPr lang="en-US" sz="3600" dirty="0">
                <a:solidFill>
                  <a:schemeClr val="bg1"/>
                </a:solidFill>
                <a:latin typeface="Calibri" pitchFamily="34" charset="0"/>
                <a:ea typeface="+mn-ea"/>
                <a:cs typeface="Arial" pitchFamily="34" charset="0"/>
              </a:rPr>
              <a:t>of Community Bonding</a:t>
            </a:r>
            <a:endParaRPr lang="en-US" sz="3600" dirty="0">
              <a:solidFill>
                <a:schemeClr val="bg1"/>
              </a:solidFill>
              <a:latin typeface="Arial" pitchFamily="34" charset="0"/>
              <a:ea typeface="+mn-ea"/>
              <a:cs typeface="Arial" pitchFamily="34" charset="0"/>
            </a:endParaRPr>
          </a:p>
        </p:txBody>
      </p:sp>
      <p:sp>
        <p:nvSpPr>
          <p:cNvPr id="7" name="Text Box 4"/>
          <p:cNvSpPr txBox="1">
            <a:spLocks noChangeArrowheads="1"/>
          </p:cNvSpPr>
          <p:nvPr/>
        </p:nvSpPr>
        <p:spPr bwMode="auto">
          <a:xfrm>
            <a:off x="419099" y="4776797"/>
            <a:ext cx="8229599" cy="15478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US" sz="2400" b="1" i="1" dirty="0">
                <a:solidFill>
                  <a:srgbClr val="000000"/>
                </a:solidFill>
                <a:latin typeface="Calibri" pitchFamily="34" charset="0"/>
                <a:ea typeface="+mn-ea"/>
                <a:cs typeface="Arial" pitchFamily="34" charset="0"/>
              </a:rPr>
              <a:t>The performance of a Core Bowling business is leveraged by the degree it is bonded to the communities it serves</a:t>
            </a:r>
            <a:r>
              <a:rPr lang="en-US" sz="2400" i="1" dirty="0">
                <a:solidFill>
                  <a:srgbClr val="000000"/>
                </a:solidFill>
                <a:latin typeface="Calibri" pitchFamily="34" charset="0"/>
                <a:ea typeface="+mn-ea"/>
                <a:cs typeface="Arial" pitchFamily="34" charset="0"/>
              </a:rPr>
              <a:t>.</a:t>
            </a:r>
            <a:endParaRPr lang="en-US" sz="2400" i="1" dirty="0">
              <a:solidFill>
                <a:prstClr val="black"/>
              </a:solidFill>
              <a:latin typeface="Arial" pitchFamily="34" charset="0"/>
              <a:ea typeface="+mn-ea"/>
              <a:cs typeface="Arial" pitchFamily="34" charset="0"/>
            </a:endParaRPr>
          </a:p>
        </p:txBody>
      </p:sp>
      <p:pic>
        <p:nvPicPr>
          <p:cNvPr id="60418" name="Picture 2" descr="C:\Users\kbednar\Documents\Community Bonding\temp7M7C9692--nfl_mezz_1280_102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3598" y="1371600"/>
            <a:ext cx="4800600"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 name="Picture 2" descr="U:\Webinar-Series-shield.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096966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04800" y="252412"/>
            <a:ext cx="8458200" cy="69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3600" dirty="0">
                <a:solidFill>
                  <a:schemeClr val="bg1"/>
                </a:solidFill>
                <a:latin typeface="Calibri" pitchFamily="34" charset="0"/>
                <a:cs typeface="Arial" pitchFamily="34" charset="0"/>
              </a:rPr>
              <a:t>Concept </a:t>
            </a:r>
            <a:r>
              <a:rPr lang="en-US" sz="3600" dirty="0" smtClean="0">
                <a:solidFill>
                  <a:schemeClr val="bg1"/>
                </a:solidFill>
                <a:latin typeface="Calibri" pitchFamily="34" charset="0"/>
                <a:ea typeface="+mn-ea"/>
                <a:cs typeface="Arial" pitchFamily="34" charset="0"/>
              </a:rPr>
              <a:t>of </a:t>
            </a:r>
            <a:r>
              <a:rPr lang="en-US" sz="3600" dirty="0">
                <a:solidFill>
                  <a:schemeClr val="bg1"/>
                </a:solidFill>
                <a:latin typeface="Calibri" pitchFamily="34" charset="0"/>
                <a:ea typeface="+mn-ea"/>
                <a:cs typeface="Arial" pitchFamily="34" charset="0"/>
              </a:rPr>
              <a:t>Community Bonding</a:t>
            </a:r>
            <a:endParaRPr lang="en-US" sz="3600" dirty="0">
              <a:solidFill>
                <a:schemeClr val="bg1"/>
              </a:solidFill>
              <a:latin typeface="Arial" pitchFamily="34" charset="0"/>
              <a:ea typeface="+mn-ea"/>
              <a:cs typeface="Arial" pitchFamily="34" charset="0"/>
            </a:endParaRPr>
          </a:p>
        </p:txBody>
      </p:sp>
      <p:sp>
        <p:nvSpPr>
          <p:cNvPr id="5" name="Text Box 4"/>
          <p:cNvSpPr txBox="1">
            <a:spLocks noChangeArrowheads="1"/>
          </p:cNvSpPr>
          <p:nvPr/>
        </p:nvSpPr>
        <p:spPr bwMode="auto">
          <a:xfrm>
            <a:off x="282054" y="2200882"/>
            <a:ext cx="6257925" cy="304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342900" indent="-342900" algn="ctr">
              <a:lnSpc>
                <a:spcPct val="250000"/>
              </a:lnSpc>
              <a:buFont typeface="Wingdings" pitchFamily="2" charset="2"/>
              <a:buChar char="q"/>
            </a:pPr>
            <a:r>
              <a:rPr lang="en-US" sz="2400" dirty="0">
                <a:solidFill>
                  <a:srgbClr val="000000"/>
                </a:solidFill>
                <a:latin typeface="Calibri" pitchFamily="34" charset="0"/>
                <a:ea typeface="+mn-ea"/>
                <a:cs typeface="Arial" pitchFamily="34" charset="0"/>
              </a:rPr>
              <a:t>Located in the Community</a:t>
            </a:r>
          </a:p>
          <a:p>
            <a:pPr marL="342900" indent="-342900" algn="ctr">
              <a:lnSpc>
                <a:spcPct val="200000"/>
              </a:lnSpc>
              <a:buFont typeface="Wingdings" pitchFamily="2" charset="2"/>
              <a:buChar char="q"/>
            </a:pPr>
            <a:r>
              <a:rPr lang="en-US" sz="3200" b="1" dirty="0">
                <a:solidFill>
                  <a:srgbClr val="000000"/>
                </a:solidFill>
                <a:latin typeface="Calibri" pitchFamily="34" charset="0"/>
                <a:ea typeface="+mn-ea"/>
                <a:cs typeface="Arial" pitchFamily="34" charset="0"/>
              </a:rPr>
              <a:t>A Part of the </a:t>
            </a:r>
            <a:r>
              <a:rPr lang="en-US" sz="3200" b="1" dirty="0" smtClean="0">
                <a:solidFill>
                  <a:srgbClr val="000000"/>
                </a:solidFill>
                <a:latin typeface="Calibri" pitchFamily="34" charset="0"/>
                <a:ea typeface="+mn-ea"/>
                <a:cs typeface="Arial" pitchFamily="34" charset="0"/>
              </a:rPr>
              <a:t>Community</a:t>
            </a:r>
            <a:endParaRPr lang="en-US" sz="3200" b="1" dirty="0">
              <a:solidFill>
                <a:srgbClr val="000000"/>
              </a:solidFill>
              <a:latin typeface="Calibri" pitchFamily="34" charset="0"/>
              <a:ea typeface="+mn-ea"/>
              <a:cs typeface="Arial" pitchFamily="34" charset="0"/>
            </a:endParaRPr>
          </a:p>
        </p:txBody>
      </p:sp>
      <p:sp>
        <p:nvSpPr>
          <p:cNvPr id="6" name="TextBox 5"/>
          <p:cNvSpPr txBox="1"/>
          <p:nvPr/>
        </p:nvSpPr>
        <p:spPr>
          <a:xfrm>
            <a:off x="609600" y="1616107"/>
            <a:ext cx="4236224" cy="584775"/>
          </a:xfrm>
          <a:prstGeom prst="rect">
            <a:avLst/>
          </a:prstGeom>
          <a:noFill/>
        </p:spPr>
        <p:txBody>
          <a:bodyPr wrap="none" rtlCol="0">
            <a:spAutoFit/>
          </a:bodyPr>
          <a:lstStyle/>
          <a:p>
            <a:pPr fontAlgn="auto">
              <a:spcBef>
                <a:spcPts val="0"/>
              </a:spcBef>
              <a:spcAft>
                <a:spcPts val="0"/>
              </a:spcAft>
            </a:pPr>
            <a:r>
              <a:rPr lang="en-US" sz="3200" b="1" dirty="0">
                <a:solidFill>
                  <a:prstClr val="black"/>
                </a:solidFill>
                <a:latin typeface="Calibri"/>
                <a:ea typeface="+mn-ea"/>
              </a:rPr>
              <a:t>My Bowling Business is:</a:t>
            </a:r>
          </a:p>
        </p:txBody>
      </p:sp>
      <p:pic>
        <p:nvPicPr>
          <p:cNvPr id="75778" name="Picture 2" descr="http://www.joeschumacker.com/wp-content/uploads/2013/03/Bonded-Community-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26626" y="1767385"/>
            <a:ext cx="3048884" cy="21087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U:\Webinar-Series-shield.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59882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04800" y="252412"/>
            <a:ext cx="8458200" cy="69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3600" dirty="0">
                <a:solidFill>
                  <a:schemeClr val="bg1"/>
                </a:solidFill>
                <a:latin typeface="Calibri" pitchFamily="34" charset="0"/>
                <a:cs typeface="Arial" pitchFamily="34" charset="0"/>
              </a:rPr>
              <a:t>Concept </a:t>
            </a:r>
            <a:r>
              <a:rPr lang="en-US" sz="3600" dirty="0" smtClean="0">
                <a:solidFill>
                  <a:schemeClr val="bg1"/>
                </a:solidFill>
                <a:latin typeface="Calibri" pitchFamily="34" charset="0"/>
                <a:ea typeface="+mn-ea"/>
                <a:cs typeface="Arial" pitchFamily="34" charset="0"/>
              </a:rPr>
              <a:t>of </a:t>
            </a:r>
            <a:r>
              <a:rPr lang="en-US" sz="3600" dirty="0">
                <a:solidFill>
                  <a:schemeClr val="bg1"/>
                </a:solidFill>
                <a:latin typeface="Calibri" pitchFamily="34" charset="0"/>
                <a:ea typeface="+mn-ea"/>
                <a:cs typeface="Arial" pitchFamily="34" charset="0"/>
              </a:rPr>
              <a:t>Community Bonding</a:t>
            </a:r>
            <a:endParaRPr lang="en-US" sz="3600" dirty="0">
              <a:solidFill>
                <a:schemeClr val="bg1"/>
              </a:solidFill>
              <a:latin typeface="Arial" pitchFamily="34" charset="0"/>
              <a:ea typeface="+mn-ea"/>
              <a:cs typeface="Arial" pitchFamily="34" charset="0"/>
            </a:endParaRPr>
          </a:p>
        </p:txBody>
      </p:sp>
      <p:sp>
        <p:nvSpPr>
          <p:cNvPr id="5" name="Text Box 4"/>
          <p:cNvSpPr txBox="1">
            <a:spLocks noChangeArrowheads="1"/>
          </p:cNvSpPr>
          <p:nvPr/>
        </p:nvSpPr>
        <p:spPr bwMode="auto">
          <a:xfrm>
            <a:off x="282054" y="2200882"/>
            <a:ext cx="6257925" cy="304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342900" indent="-342900" algn="ctr">
              <a:lnSpc>
                <a:spcPct val="250000"/>
              </a:lnSpc>
              <a:buFont typeface="Wingdings" pitchFamily="2" charset="2"/>
              <a:buChar char="q"/>
            </a:pPr>
            <a:r>
              <a:rPr lang="en-US" sz="2400" dirty="0">
                <a:solidFill>
                  <a:srgbClr val="000000"/>
                </a:solidFill>
                <a:latin typeface="Calibri" pitchFamily="34" charset="0"/>
                <a:ea typeface="+mn-ea"/>
                <a:cs typeface="Arial" pitchFamily="34" charset="0"/>
              </a:rPr>
              <a:t>Located in the Community</a:t>
            </a:r>
          </a:p>
          <a:p>
            <a:pPr marL="342900" indent="-342900" algn="ctr">
              <a:lnSpc>
                <a:spcPct val="200000"/>
              </a:lnSpc>
              <a:buFont typeface="Wingdings" pitchFamily="2" charset="2"/>
              <a:buChar char="q"/>
            </a:pPr>
            <a:r>
              <a:rPr lang="en-US" sz="3200" b="1" dirty="0">
                <a:solidFill>
                  <a:srgbClr val="000000"/>
                </a:solidFill>
                <a:latin typeface="Calibri" pitchFamily="34" charset="0"/>
                <a:ea typeface="+mn-ea"/>
                <a:cs typeface="Arial" pitchFamily="34" charset="0"/>
              </a:rPr>
              <a:t>A Part of the Community</a:t>
            </a:r>
          </a:p>
          <a:p>
            <a:pPr marL="342900" indent="-342900" algn="ctr">
              <a:lnSpc>
                <a:spcPct val="200000"/>
              </a:lnSpc>
              <a:buFont typeface="Wingdings" pitchFamily="2" charset="2"/>
              <a:buChar char="q"/>
            </a:pPr>
            <a:r>
              <a:rPr lang="en-US" sz="4000" b="1" dirty="0">
                <a:solidFill>
                  <a:srgbClr val="000000"/>
                </a:solidFill>
                <a:latin typeface="Calibri" pitchFamily="34" charset="0"/>
                <a:ea typeface="+mn-ea"/>
                <a:cs typeface="Arial" pitchFamily="34" charset="0"/>
              </a:rPr>
              <a:t>Bonded to the Community</a:t>
            </a:r>
            <a:endParaRPr lang="en-US" sz="4000" dirty="0">
              <a:solidFill>
                <a:prstClr val="black"/>
              </a:solidFill>
              <a:latin typeface="Arial" pitchFamily="34" charset="0"/>
              <a:ea typeface="+mn-ea"/>
              <a:cs typeface="Arial" pitchFamily="34" charset="0"/>
            </a:endParaRPr>
          </a:p>
        </p:txBody>
      </p:sp>
      <p:sp>
        <p:nvSpPr>
          <p:cNvPr id="6" name="TextBox 5"/>
          <p:cNvSpPr txBox="1"/>
          <p:nvPr/>
        </p:nvSpPr>
        <p:spPr>
          <a:xfrm>
            <a:off x="609600" y="1616107"/>
            <a:ext cx="4236224" cy="584775"/>
          </a:xfrm>
          <a:prstGeom prst="rect">
            <a:avLst/>
          </a:prstGeom>
          <a:noFill/>
        </p:spPr>
        <p:txBody>
          <a:bodyPr wrap="none" rtlCol="0">
            <a:spAutoFit/>
          </a:bodyPr>
          <a:lstStyle/>
          <a:p>
            <a:pPr fontAlgn="auto">
              <a:spcBef>
                <a:spcPts val="0"/>
              </a:spcBef>
              <a:spcAft>
                <a:spcPts val="0"/>
              </a:spcAft>
            </a:pPr>
            <a:r>
              <a:rPr lang="en-US" sz="3200" b="1" dirty="0">
                <a:solidFill>
                  <a:prstClr val="black"/>
                </a:solidFill>
                <a:latin typeface="Calibri"/>
                <a:ea typeface="+mn-ea"/>
              </a:rPr>
              <a:t>My Bowling Business is:</a:t>
            </a:r>
          </a:p>
        </p:txBody>
      </p:sp>
      <p:pic>
        <p:nvPicPr>
          <p:cNvPr id="69634" name="Picture 2" descr="http://www.joeschumacker.com/wp-content/uploads/2013/03/Bonded-Community-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6897" y="1752600"/>
            <a:ext cx="2738142" cy="288131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U:\Webinar-Series-shield.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2846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04800" y="252412"/>
            <a:ext cx="8458200" cy="69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3600" dirty="0">
                <a:solidFill>
                  <a:schemeClr val="bg1"/>
                </a:solidFill>
                <a:latin typeface="Calibri" pitchFamily="34" charset="0"/>
                <a:cs typeface="Arial" pitchFamily="34" charset="0"/>
              </a:rPr>
              <a:t>Concept </a:t>
            </a:r>
            <a:r>
              <a:rPr lang="en-US" sz="3600" dirty="0" smtClean="0">
                <a:solidFill>
                  <a:schemeClr val="bg1"/>
                </a:solidFill>
                <a:latin typeface="Calibri" pitchFamily="34" charset="0"/>
                <a:ea typeface="+mn-ea"/>
                <a:cs typeface="Arial" pitchFamily="34" charset="0"/>
              </a:rPr>
              <a:t>of </a:t>
            </a:r>
            <a:r>
              <a:rPr lang="en-US" sz="3600" dirty="0">
                <a:solidFill>
                  <a:schemeClr val="bg1"/>
                </a:solidFill>
                <a:latin typeface="Calibri" pitchFamily="34" charset="0"/>
                <a:ea typeface="+mn-ea"/>
                <a:cs typeface="Arial" pitchFamily="34" charset="0"/>
              </a:rPr>
              <a:t>Community Bonding</a:t>
            </a:r>
            <a:endParaRPr lang="en-US" sz="3600" dirty="0">
              <a:solidFill>
                <a:schemeClr val="bg1"/>
              </a:solidFill>
              <a:latin typeface="Arial" pitchFamily="34" charset="0"/>
              <a:ea typeface="+mn-ea"/>
              <a:cs typeface="Arial" pitchFamily="34" charset="0"/>
            </a:endParaRPr>
          </a:p>
        </p:txBody>
      </p:sp>
      <p:sp>
        <p:nvSpPr>
          <p:cNvPr id="5" name="Text Box 4"/>
          <p:cNvSpPr txBox="1">
            <a:spLocks noChangeArrowheads="1"/>
          </p:cNvSpPr>
          <p:nvPr/>
        </p:nvSpPr>
        <p:spPr bwMode="auto">
          <a:xfrm>
            <a:off x="838200" y="1905000"/>
            <a:ext cx="7315200" cy="304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Different is not necessarily </a:t>
            </a:r>
            <a:r>
              <a:rPr lang="en-US" sz="3600" u="sng"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New</a:t>
            </a:r>
            <a:r>
              <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a:t>
            </a:r>
            <a:endPar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algn="ctr"/>
            <a:endParaRPr lang="en-US" sz="2400" dirty="0">
              <a:solidFill>
                <a:srgbClr val="000000"/>
              </a:solidFill>
              <a:latin typeface="Calibri" pitchFamily="34" charset="0"/>
              <a:ea typeface="+mn-ea"/>
              <a:cs typeface="Arial" pitchFamily="34" charset="0"/>
            </a:endParaRPr>
          </a:p>
          <a:p>
            <a:r>
              <a:rPr lang="en-US" sz="3200" dirty="0" smtClean="0">
                <a:solidFill>
                  <a:srgbClr val="000000"/>
                </a:solidFill>
                <a:latin typeface="Calibri" pitchFamily="34" charset="0"/>
                <a:ea typeface="+mn-ea"/>
                <a:cs typeface="Arial" pitchFamily="34" charset="0"/>
              </a:rPr>
              <a:t>	Improving </a:t>
            </a:r>
            <a:r>
              <a:rPr lang="en-US" sz="3200" dirty="0">
                <a:solidFill>
                  <a:srgbClr val="000000"/>
                </a:solidFill>
                <a:latin typeface="Calibri" pitchFamily="34" charset="0"/>
                <a:ea typeface="+mn-ea"/>
                <a:cs typeface="Arial" pitchFamily="34" charset="0"/>
              </a:rPr>
              <a:t>on a valuable skill from </a:t>
            </a:r>
            <a:r>
              <a:rPr lang="en-US" sz="3200" dirty="0" smtClean="0">
                <a:solidFill>
                  <a:srgbClr val="000000"/>
                </a:solidFill>
                <a:latin typeface="Calibri" pitchFamily="34" charset="0"/>
                <a:ea typeface="+mn-ea"/>
                <a:cs typeface="Arial" pitchFamily="34" charset="0"/>
              </a:rPr>
              <a:t>	the </a:t>
            </a:r>
            <a:r>
              <a:rPr lang="en-US" sz="3200" dirty="0">
                <a:solidFill>
                  <a:srgbClr val="000000"/>
                </a:solidFill>
                <a:latin typeface="Calibri" pitchFamily="34" charset="0"/>
                <a:ea typeface="+mn-ea"/>
                <a:cs typeface="Arial" pitchFamily="34" charset="0"/>
              </a:rPr>
              <a:t>past can be more valuable </a:t>
            </a:r>
            <a:r>
              <a:rPr lang="en-US" sz="3200" dirty="0" smtClean="0">
                <a:solidFill>
                  <a:srgbClr val="000000"/>
                </a:solidFill>
                <a:latin typeface="Calibri" pitchFamily="34" charset="0"/>
                <a:ea typeface="+mn-ea"/>
                <a:cs typeface="Arial" pitchFamily="34" charset="0"/>
              </a:rPr>
              <a:t>than 	attempting </a:t>
            </a:r>
            <a:r>
              <a:rPr lang="en-US" sz="3200" dirty="0">
                <a:solidFill>
                  <a:srgbClr val="000000"/>
                </a:solidFill>
                <a:latin typeface="Calibri" pitchFamily="34" charset="0"/>
                <a:ea typeface="+mn-ea"/>
                <a:cs typeface="Arial" pitchFamily="34" charset="0"/>
              </a:rPr>
              <a:t>to create </a:t>
            </a:r>
            <a:r>
              <a:rPr lang="en-US" sz="3200" dirty="0" smtClean="0">
                <a:solidFill>
                  <a:srgbClr val="000000"/>
                </a:solidFill>
                <a:latin typeface="Calibri" pitchFamily="34" charset="0"/>
                <a:ea typeface="+mn-ea"/>
                <a:cs typeface="Arial" pitchFamily="34" charset="0"/>
              </a:rPr>
              <a:t>something </a:t>
            </a:r>
            <a:r>
              <a:rPr lang="en-US" sz="3200" dirty="0">
                <a:solidFill>
                  <a:srgbClr val="000000"/>
                </a:solidFill>
                <a:latin typeface="Calibri" pitchFamily="34" charset="0"/>
                <a:ea typeface="+mn-ea"/>
                <a:cs typeface="Arial" pitchFamily="34" charset="0"/>
              </a:rPr>
              <a:t>new. </a:t>
            </a:r>
          </a:p>
          <a:p>
            <a:pPr algn="ctr"/>
            <a:endParaRPr lang="en-US" sz="2400" dirty="0">
              <a:solidFill>
                <a:srgbClr val="000000"/>
              </a:solidFill>
              <a:latin typeface="Calibri" pitchFamily="34" charset="0"/>
              <a:ea typeface="+mn-ea"/>
              <a:cs typeface="Arial" pitchFamily="34" charset="0"/>
            </a:endParaRPr>
          </a:p>
          <a:p>
            <a:pPr algn="ctr"/>
            <a:endParaRPr lang="en-US" sz="2400" dirty="0">
              <a:solidFill>
                <a:prstClr val="black"/>
              </a:solidFill>
              <a:latin typeface="Arial" pitchFamily="34" charset="0"/>
              <a:ea typeface="+mn-ea"/>
              <a:cs typeface="Arial" pitchFamily="34" charset="0"/>
            </a:endParaRPr>
          </a:p>
        </p:txBody>
      </p:sp>
      <p:pic>
        <p:nvPicPr>
          <p:cNvPr id="6" name="Picture 2" descr="U:\Webinar-Series-shield.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73210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04800" y="252412"/>
            <a:ext cx="8458200" cy="695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3600" dirty="0">
                <a:solidFill>
                  <a:schemeClr val="bg1"/>
                </a:solidFill>
                <a:latin typeface="Calibri" pitchFamily="34" charset="0"/>
                <a:cs typeface="Arial" pitchFamily="34" charset="0"/>
              </a:rPr>
              <a:t>Concept </a:t>
            </a:r>
            <a:r>
              <a:rPr lang="en-US" sz="3600" dirty="0" smtClean="0">
                <a:solidFill>
                  <a:schemeClr val="bg1"/>
                </a:solidFill>
                <a:latin typeface="Calibri" pitchFamily="34" charset="0"/>
                <a:ea typeface="+mn-ea"/>
                <a:cs typeface="Arial" pitchFamily="34" charset="0"/>
              </a:rPr>
              <a:t>of </a:t>
            </a:r>
            <a:r>
              <a:rPr lang="en-US" sz="3600" dirty="0">
                <a:solidFill>
                  <a:schemeClr val="bg1"/>
                </a:solidFill>
                <a:latin typeface="Calibri" pitchFamily="34" charset="0"/>
                <a:ea typeface="+mn-ea"/>
                <a:cs typeface="Arial" pitchFamily="34" charset="0"/>
              </a:rPr>
              <a:t>Community Bonding</a:t>
            </a:r>
            <a:endParaRPr lang="en-US" sz="3600" dirty="0">
              <a:solidFill>
                <a:schemeClr val="bg1"/>
              </a:solidFill>
              <a:latin typeface="Arial" pitchFamily="34" charset="0"/>
              <a:ea typeface="+mn-ea"/>
              <a:cs typeface="Arial" pitchFamily="34" charset="0"/>
            </a:endParaRPr>
          </a:p>
        </p:txBody>
      </p:sp>
      <p:sp>
        <p:nvSpPr>
          <p:cNvPr id="5" name="Text Box 4"/>
          <p:cNvSpPr txBox="1">
            <a:spLocks noChangeArrowheads="1"/>
          </p:cNvSpPr>
          <p:nvPr/>
        </p:nvSpPr>
        <p:spPr bwMode="auto">
          <a:xfrm>
            <a:off x="1269953" y="1524000"/>
            <a:ext cx="6257925" cy="457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US" sz="36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3 wins of Community </a:t>
            </a:r>
            <a:r>
              <a:rPr lang="en-US" sz="3600" dirty="0" smtClean="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Bonding</a:t>
            </a:r>
          </a:p>
          <a:p>
            <a:pPr algn="ctr"/>
            <a:endParaRPr lang="en-US"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endParaRPr>
          </a:p>
          <a:p>
            <a:pPr marL="342900" indent="-342900" algn="ctr">
              <a:lnSpc>
                <a:spcPct val="200000"/>
              </a:lnSpc>
              <a:buFont typeface="Courier New" pitchFamily="49" charset="0"/>
              <a:buChar char="o"/>
            </a:pPr>
            <a:r>
              <a:rPr lang="en-US" sz="3200" dirty="0">
                <a:solidFill>
                  <a:srgbClr val="000000"/>
                </a:solidFill>
                <a:latin typeface="Calibri" pitchFamily="34" charset="0"/>
                <a:ea typeface="+mn-ea"/>
                <a:cs typeface="Arial" pitchFamily="34" charset="0"/>
              </a:rPr>
              <a:t>The Business Wins</a:t>
            </a:r>
          </a:p>
          <a:p>
            <a:pPr marL="342900" indent="-342900" algn="ctr">
              <a:lnSpc>
                <a:spcPct val="200000"/>
              </a:lnSpc>
              <a:buFont typeface="Courier New" pitchFamily="49" charset="0"/>
              <a:buChar char="o"/>
            </a:pPr>
            <a:r>
              <a:rPr lang="en-US" sz="3200" dirty="0">
                <a:solidFill>
                  <a:srgbClr val="000000"/>
                </a:solidFill>
                <a:latin typeface="Calibri" pitchFamily="34" charset="0"/>
                <a:ea typeface="+mn-ea"/>
                <a:cs typeface="Arial" pitchFamily="34" charset="0"/>
              </a:rPr>
              <a:t>The Community Wins</a:t>
            </a:r>
          </a:p>
          <a:p>
            <a:pPr marL="342900" indent="-342900" algn="ctr">
              <a:lnSpc>
                <a:spcPct val="200000"/>
              </a:lnSpc>
              <a:buFont typeface="Courier New" pitchFamily="49" charset="0"/>
              <a:buChar char="o"/>
            </a:pPr>
            <a:r>
              <a:rPr lang="en-US" sz="3200" dirty="0">
                <a:solidFill>
                  <a:srgbClr val="000000"/>
                </a:solidFill>
                <a:latin typeface="Calibri" pitchFamily="34" charset="0"/>
                <a:ea typeface="+mn-ea"/>
                <a:cs typeface="Arial" pitchFamily="34" charset="0"/>
              </a:rPr>
              <a:t>The Staff Wins</a:t>
            </a:r>
          </a:p>
          <a:p>
            <a:pPr algn="ctr"/>
            <a:endParaRPr lang="en-US" sz="2400" dirty="0">
              <a:solidFill>
                <a:srgbClr val="000000"/>
              </a:solidFill>
              <a:latin typeface="Calibri" pitchFamily="34" charset="0"/>
              <a:ea typeface="+mn-ea"/>
              <a:cs typeface="Arial" pitchFamily="34" charset="0"/>
            </a:endParaRPr>
          </a:p>
          <a:p>
            <a:pPr algn="ctr"/>
            <a:endParaRPr lang="en-US" sz="2400" dirty="0">
              <a:solidFill>
                <a:prstClr val="black"/>
              </a:solidFill>
              <a:latin typeface="Arial" pitchFamily="34" charset="0"/>
              <a:ea typeface="+mn-ea"/>
              <a:cs typeface="Arial" pitchFamily="34" charset="0"/>
            </a:endParaRPr>
          </a:p>
        </p:txBody>
      </p:sp>
      <p:pic>
        <p:nvPicPr>
          <p:cNvPr id="67585" name="Picture 1" descr="C:\Users\kbednar\Documents\Community Bonding\tempDENX6641--nfl_mezz_1280_102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62725" y="3203575"/>
            <a:ext cx="2505075" cy="167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7587" name="Picture 3" descr="http://cmsimg.clarionledger.com/apps/pbcsi.dll/bilde?Site=D0&amp;Date=20130427&amp;Category=BIZ&amp;ArtNo=304270023&amp;Ref=AR&amp;MaxW=300&amp;Border=0&amp;Renovation-brings-West-Jackson-bowling-alley-back-lif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799" y="4683801"/>
            <a:ext cx="2511425" cy="1640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7589" name="Picture 5" descr="https://encrypted-tbn0.gstatic.com/images?q=tbn:ANd9GcSfe-2aUgLcJ1Yxwe8g5G-M9d5sTHGQQtYmTlpCoQVGzSYCbAq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7175" y="2433041"/>
            <a:ext cx="2057400" cy="1541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 name="Picture 2" descr="U:\Webinar-Series-shield.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651634">
            <a:off x="7586340" y="5383368"/>
            <a:ext cx="1472871" cy="1472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11363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_Tyler generic presentation">
  <a:themeElements>
    <a:clrScheme name="">
      <a:dk1>
        <a:srgbClr val="1C1C1C"/>
      </a:dk1>
      <a:lt1>
        <a:srgbClr val="FFFFFF"/>
      </a:lt1>
      <a:dk2>
        <a:srgbClr val="191919"/>
      </a:dk2>
      <a:lt2>
        <a:srgbClr val="333399"/>
      </a:lt2>
      <a:accent1>
        <a:srgbClr val="00E4A8"/>
      </a:accent1>
      <a:accent2>
        <a:srgbClr val="FFCF01"/>
      </a:accent2>
      <a:accent3>
        <a:srgbClr val="ABABAB"/>
      </a:accent3>
      <a:accent4>
        <a:srgbClr val="DADADA"/>
      </a:accent4>
      <a:accent5>
        <a:srgbClr val="AAEFD1"/>
      </a:accent5>
      <a:accent6>
        <a:srgbClr val="E7BB01"/>
      </a:accent6>
      <a:hlink>
        <a:srgbClr val="FF0000"/>
      </a:hlink>
      <a:folHlink>
        <a:srgbClr val="3333CC"/>
      </a:folHlink>
    </a:clrScheme>
    <a:fontScheme name="8_Tyler generic presentation">
      <a:majorFont>
        <a:latin typeface="Arial"/>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Tyler-EDE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Tyler-EDE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Tyler-EDE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Tyler-EDE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Tyler-EDE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Tyler-EDE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Tyler-EDE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2004:Templates:Presentations:Designs:Watermark</Template>
  <TotalTime>14166</TotalTime>
  <Words>711</Words>
  <Application>Microsoft Office PowerPoint</Application>
  <PresentationFormat>On-screen Show (4:3)</PresentationFormat>
  <Paragraphs>101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8_Tyler generic presentation</vt:lpstr>
      <vt:lpstr>Grow Revenue, Community Partnerships and Staff Morale</vt:lpstr>
      <vt:lpstr>Slide 2</vt:lpstr>
      <vt:lpstr>Slide 3</vt:lpstr>
      <vt:lpstr>Agenda</vt:lpstr>
      <vt:lpstr>Slide 5</vt:lpstr>
      <vt:lpstr>Slide 6</vt:lpstr>
      <vt:lpstr>Slide 7</vt:lpstr>
      <vt:lpstr>Slide 8</vt:lpstr>
      <vt:lpstr>Slide 9</vt:lpstr>
      <vt:lpstr>Slide 10</vt:lpstr>
      <vt:lpstr>Slide 11</vt:lpstr>
      <vt:lpstr>Slide 12</vt:lpstr>
      <vt:lpstr>Slide 13</vt:lpstr>
      <vt:lpstr>Questions</vt:lpstr>
      <vt:lpstr>Questions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Tyler C &amp; J Brand Strategy Session</dc:title>
  <dc:creator>Samantha Crosby</dc:creator>
  <cp:lastModifiedBy>Marlies</cp:lastModifiedBy>
  <cp:revision>351</cp:revision>
  <cp:lastPrinted>2013-03-11T21:47:56Z</cp:lastPrinted>
  <dcterms:created xsi:type="dcterms:W3CDTF">2009-01-19T20:42:48Z</dcterms:created>
  <dcterms:modified xsi:type="dcterms:W3CDTF">2013-05-09T13:47:34Z</dcterms:modified>
</cp:coreProperties>
</file>